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6.jpg" ContentType="image/jp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8" r:id="rId1"/>
  </p:sldMasterIdLst>
  <p:notesMasterIdLst>
    <p:notesMasterId r:id="rId41"/>
  </p:notesMasterIdLst>
  <p:sldIdLst>
    <p:sldId id="256" r:id="rId2"/>
    <p:sldId id="257" r:id="rId3"/>
    <p:sldId id="258" r:id="rId4"/>
    <p:sldId id="262" r:id="rId5"/>
    <p:sldId id="267" r:id="rId6"/>
    <p:sldId id="264" r:id="rId7"/>
    <p:sldId id="265" r:id="rId8"/>
    <p:sldId id="268" r:id="rId9"/>
    <p:sldId id="271" r:id="rId10"/>
    <p:sldId id="290" r:id="rId11"/>
    <p:sldId id="273" r:id="rId12"/>
    <p:sldId id="291" r:id="rId13"/>
    <p:sldId id="289" r:id="rId14"/>
    <p:sldId id="270" r:id="rId15"/>
    <p:sldId id="288" r:id="rId16"/>
    <p:sldId id="292" r:id="rId17"/>
    <p:sldId id="293" r:id="rId18"/>
    <p:sldId id="300" r:id="rId19"/>
    <p:sldId id="294" r:id="rId20"/>
    <p:sldId id="295" r:id="rId21"/>
    <p:sldId id="296" r:id="rId22"/>
    <p:sldId id="280" r:id="rId23"/>
    <p:sldId id="274" r:id="rId24"/>
    <p:sldId id="275" r:id="rId25"/>
    <p:sldId id="276" r:id="rId26"/>
    <p:sldId id="277" r:id="rId27"/>
    <p:sldId id="278" r:id="rId28"/>
    <p:sldId id="279" r:id="rId29"/>
    <p:sldId id="281" r:id="rId30"/>
    <p:sldId id="282" r:id="rId31"/>
    <p:sldId id="283" r:id="rId32"/>
    <p:sldId id="285" r:id="rId33"/>
    <p:sldId id="284" r:id="rId34"/>
    <p:sldId id="297" r:id="rId35"/>
    <p:sldId id="298" r:id="rId36"/>
    <p:sldId id="299" r:id="rId37"/>
    <p:sldId id="301" r:id="rId38"/>
    <p:sldId id="302" r:id="rId39"/>
    <p:sldId id="303" r:id="rId40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72855" autoAdjust="0"/>
  </p:normalViewPr>
  <p:slideViewPr>
    <p:cSldViewPr snapToGrid="0">
      <p:cViewPr varScale="1">
        <p:scale>
          <a:sx n="105" d="100"/>
          <a:sy n="105" d="100"/>
        </p:scale>
        <p:origin x="1674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71954-3386-4B97-8A53-FF9337CD0BCA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9F1CC-84C9-43E2-BB36-9CCE7C594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Policy attacks: Application Plane</a:t>
            </a:r>
          </a:p>
          <a:p>
            <a:r>
              <a:rPr lang="de-DE" dirty="0"/>
              <a:t>Enforcement attacks: Control Plane</a:t>
            </a:r>
          </a:p>
          <a:p>
            <a:r>
              <a:rPr lang="de-DE" dirty="0"/>
              <a:t>Implementation attacks: Data 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84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Binary classification (sigmoid) vs Categorical classification (softmax)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75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Precision: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This measures how well our algorithm identifies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only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anomalies.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Recall: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This measures how well we identify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all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anomalies.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50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6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5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1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68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9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49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8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Handcrafted features:Color&amp;Edge::: Manually add weights</a:t>
            </a:r>
          </a:p>
          <a:p>
            <a:r>
              <a:rPr lang="de-DE" dirty="0"/>
              <a:t>Banana/Apple</a:t>
            </a:r>
            <a:br>
              <a:rPr lang="de-DE" dirty="0"/>
            </a:br>
            <a:r>
              <a:rPr lang="de-DE" dirty="0"/>
              <a:t>Cat/Dog</a:t>
            </a:r>
            <a:br>
              <a:rPr lang="de-DE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1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65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6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47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09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83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3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54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4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Conv Process: 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extract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capturing the features (edges, color)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each neuron is connected only to a small chunk of the input image and all the neurons in a particular feature map have the same connection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3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Entropy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200" dirty="0"/>
              <a:t>Images (MNIST, ImageNet, MalImg)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200" dirty="0"/>
              <a:t>Video (TV human interactions, ..)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200" dirty="0"/>
              <a:t>Text (Urban Dictionary, ...)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3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72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3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Entropy here is a tunable value and varies based on the image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4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unequal distribution of classes in the training dataset</a:t>
            </a:r>
          </a:p>
          <a:p>
            <a:endParaRPr lang="en-US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Go by the book concept:........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low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bias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and high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9F1CC-84C9-43E2-BB36-9CCE7C594E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7">
            <a:extLst>
              <a:ext uri="{FF2B5EF4-FFF2-40B4-BE49-F238E27FC236}">
                <a16:creationId xmlns:a16="http://schemas.microsoft.com/office/drawing/2014/main" id="{7304430A-7FEB-1943-9894-2B29A6D8A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1" y="808038"/>
            <a:ext cx="8101012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414364F3-CF85-D14A-A026-0E62B24981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1" y="0"/>
            <a:ext cx="8101012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Willkommen an der TU Ilmenau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50355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339974" y="4679757"/>
            <a:ext cx="4500564" cy="274637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 sz="1000" b="1" kern="0" dirty="0"/>
              <a:t>Master Thesis Defense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590"/>
            <a:ext cx="9144000" cy="2620095"/>
          </a:xfrm>
          <a:prstGeom prst="rect">
            <a:avLst/>
          </a:prstGeom>
        </p:spPr>
      </p:pic>
      <p:sp>
        <p:nvSpPr>
          <p:cNvPr id="10" name="Datumsplatzhalter 11">
            <a:extLst>
              <a:ext uri="{FF2B5EF4-FFF2-40B4-BE49-F238E27FC236}">
                <a16:creationId xmlns:a16="http://schemas.microsoft.com/office/drawing/2014/main" id="{C0CF8B45-F014-4FAC-AD81-9BEA176D1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058B-5673-4EC5-91E5-D5A081FBAA6B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134721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Spalter nur Aufzählu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1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635125"/>
            <a:ext cx="8262511" cy="243522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417830" marR="0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808038"/>
            <a:ext cx="8101013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339974" y="4679757"/>
            <a:ext cx="4500563" cy="2746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b="1" kern="0" dirty="0"/>
              <a:t>Defense Master Thesis</a:t>
            </a:r>
          </a:p>
        </p:txBody>
      </p:sp>
      <p:sp>
        <p:nvSpPr>
          <p:cNvPr id="8" name="Datumsplatzhalter 11">
            <a:extLst>
              <a:ext uri="{FF2B5EF4-FFF2-40B4-BE49-F238E27FC236}">
                <a16:creationId xmlns:a16="http://schemas.microsoft.com/office/drawing/2014/main" id="{4B87E862-0881-4CBC-8B39-62609D0E6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9CF30-8FBC-4CAF-BFE0-AC3B558BBA31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182154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Überschrift + 1-Spalter nur Aufzählu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678" y="972000"/>
            <a:ext cx="8262511" cy="3137161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AutoNum type="arabicPeriod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228600" marR="0" indent="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+mn-lt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+mn-lt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+mn-lt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marR="0" lvl="1" indent="-189230" algn="l" defTabSz="6858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18465" algn="l"/>
              </a:tabLst>
              <a:defRPr/>
            </a:pPr>
            <a:endParaRPr lang="de-DE" sz="1600" spc="-5" dirty="0">
              <a:solidFill>
                <a:srgbClr val="003358"/>
              </a:solidFill>
              <a:latin typeface="+mn-lt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0"/>
            <a:ext cx="80792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339973" y="4679757"/>
            <a:ext cx="4500565" cy="2746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b="1" kern="0" dirty="0"/>
              <a:t>Defense Master Thesis</a:t>
            </a:r>
          </a:p>
        </p:txBody>
      </p:sp>
      <p:sp>
        <p:nvSpPr>
          <p:cNvPr id="6" name="Datumsplatzhalter 11">
            <a:extLst>
              <a:ext uri="{FF2B5EF4-FFF2-40B4-BE49-F238E27FC236}">
                <a16:creationId xmlns:a16="http://schemas.microsoft.com/office/drawing/2014/main" id="{93E41EE1-6FA4-4071-B95B-DC4B196B0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40031-EAD7-4893-8A84-2A07BAE517FC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4056496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er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E3A690-3AA1-5D49-B0DC-E668CEBCC8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5" name="Bildplatzhalter 13">
            <a:extLst>
              <a:ext uri="{FF2B5EF4-FFF2-40B4-BE49-F238E27FC236}">
                <a16:creationId xmlns:a16="http://schemas.microsoft.com/office/drawing/2014/main" id="{9173A4A9-4265-FF4F-BA6C-64CFA9D5B9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6" name="Bildplatzhalter 13">
            <a:extLst>
              <a:ext uri="{FF2B5EF4-FFF2-40B4-BE49-F238E27FC236}">
                <a16:creationId xmlns:a16="http://schemas.microsoft.com/office/drawing/2014/main" id="{896F4A59-B539-F74F-B7A6-444BC8C917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25277" y="1635125"/>
            <a:ext cx="257371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1DF1234B-A762-7E47-82C6-B1E8F270AF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00" y="0"/>
            <a:ext cx="80792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8" name="Textplatzhalter 27">
            <a:extLst>
              <a:ext uri="{FF2B5EF4-FFF2-40B4-BE49-F238E27FC236}">
                <a16:creationId xmlns:a16="http://schemas.microsoft.com/office/drawing/2014/main" id="{43F369F7-CD74-DD4A-AF88-751C4DA1EF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808038"/>
            <a:ext cx="8101013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339974" y="4679757"/>
            <a:ext cx="4500564" cy="274637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 sz="1600" b="1" kern="0" dirty="0"/>
              <a:t>Master Thesis Defense</a:t>
            </a:r>
          </a:p>
        </p:txBody>
      </p:sp>
      <p:sp>
        <p:nvSpPr>
          <p:cNvPr id="9" name="Datumsplatzhalter 11">
            <a:extLst>
              <a:ext uri="{FF2B5EF4-FFF2-40B4-BE49-F238E27FC236}">
                <a16:creationId xmlns:a16="http://schemas.microsoft.com/office/drawing/2014/main" id="{C07E2618-A048-4E05-8DF2-8F0696204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D9523-FDC4-4DFC-A2F7-11AE5737EFF9}" type="datetime1">
              <a:rPr lang="de-DE" smtClean="0"/>
              <a:t>09.06.2021</a:t>
            </a:fld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2513983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9CABD2B-C672-E34C-B067-9D6CB97ED6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400"/>
            <a:ext cx="9144000" cy="45232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de-DE" sz="2400" b="1" kern="1200" dirty="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88AD3D1-62BA-BD4B-8B68-9D0177AA4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600" y="-14400"/>
            <a:ext cx="8079213" cy="822438"/>
          </a:xfrm>
          <a:prstGeom prst="rect">
            <a:avLst/>
          </a:prstGeom>
        </p:spPr>
        <p:txBody>
          <a:bodyPr lIns="0" tIns="0" bIns="0"/>
          <a:lstStyle>
            <a:lvl1pPr>
              <a:defRPr lang="de-DE" dirty="0">
                <a:solidFill>
                  <a:srgbClr val="FF7900"/>
                </a:solidFill>
                <a:ea typeface="+mn-ea"/>
              </a:defRPr>
            </a:lvl1pPr>
          </a:lstStyle>
          <a:p>
            <a:pPr marL="0" lvl="0" indent="0">
              <a:spcBef>
                <a:spcPts val="750"/>
              </a:spcBef>
              <a:buFont typeface="Arial" panose="020B0604020202020204" pitchFamily="34" charset="0"/>
            </a:pPr>
            <a:r>
              <a:rPr lang="de-DE" dirty="0"/>
              <a:t>Kapiteltitel durch Klicken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749F7B-0D8A-F24D-BFD7-7518849DE33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339974" y="4679757"/>
            <a:ext cx="4500564" cy="2746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b="1" kern="0" dirty="0"/>
              <a:t>Defense Master Thesis</a:t>
            </a:r>
          </a:p>
        </p:txBody>
      </p:sp>
      <p:sp>
        <p:nvSpPr>
          <p:cNvPr id="6" name="Datumsplatzhalter 11">
            <a:extLst>
              <a:ext uri="{FF2B5EF4-FFF2-40B4-BE49-F238E27FC236}">
                <a16:creationId xmlns:a16="http://schemas.microsoft.com/office/drawing/2014/main" id="{58D0992D-1126-4EF9-A1E3-4C0040D7C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8A38C-0184-4AA6-8A16-1DCC0E245643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641396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F2157E-484D-E841-9204-98336FAC2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8001" y="4673350"/>
            <a:ext cx="503550" cy="273844"/>
          </a:xfrm>
        </p:spPr>
        <p:txBody>
          <a:bodyPr/>
          <a:lstStyle/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C0B0E4-BEF6-FA46-B4F1-507CEFFF6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0"/>
            <a:ext cx="8101013" cy="808038"/>
          </a:xfrm>
        </p:spPr>
        <p:txBody>
          <a:bodyPr tIns="0" bIns="0"/>
          <a:lstStyle>
            <a:lvl1pPr>
              <a:defRPr>
                <a:solidFill>
                  <a:srgbClr val="FF7900"/>
                </a:solidFill>
              </a:defRPr>
            </a:lvl1pPr>
          </a:lstStyle>
          <a:p>
            <a:r>
              <a:rPr lang="de-DE" spc="-5" dirty="0"/>
              <a:t>Thank You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A39BE90-B16C-0D46-86B3-AAA7CF686753}"/>
              </a:ext>
            </a:extLst>
          </p:cNvPr>
          <p:cNvSpPr/>
          <p:nvPr/>
        </p:nvSpPr>
        <p:spPr>
          <a:xfrm>
            <a:off x="458112" y="778482"/>
            <a:ext cx="8304887" cy="307052"/>
          </a:xfrm>
          <a:prstGeom prst="rect">
            <a:avLst/>
          </a:prstGeom>
        </p:spPr>
        <p:txBody>
          <a:bodyPr wrap="square" lIns="0">
            <a:noAutofit/>
          </a:bodyPr>
          <a:lstStyle/>
          <a:p>
            <a:pPr>
              <a:lnSpc>
                <a:spcPts val="2300"/>
              </a:lnSpc>
            </a:pPr>
            <a:r>
              <a:rPr lang="de-DE" sz="1400" kern="1200" dirty="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mamdouh.muhammad@tu-ilmenau.de 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48228AA-7BCB-284F-9669-D47C02856870}"/>
              </a:ext>
            </a:extLst>
          </p:cNvPr>
          <p:cNvSpPr txBox="1"/>
          <p:nvPr/>
        </p:nvSpPr>
        <p:spPr>
          <a:xfrm>
            <a:off x="454848" y="1131342"/>
            <a:ext cx="8254996" cy="23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de-DE" sz="600" b="1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Bildnachweis: </a:t>
            </a:r>
            <a:r>
              <a:rPr lang="de-DE" sz="600" dirty="0">
                <a:solidFill>
                  <a:srgbClr val="AAAA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Ilmenau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34CCD3-3EFA-4C48-B5AF-AAE32E0556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39974" y="4679757"/>
            <a:ext cx="4501444" cy="2746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b="1" kern="0" dirty="0"/>
              <a:t>Defense Master Thesis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384"/>
            <a:ext cx="9144000" cy="3095244"/>
          </a:xfrm>
          <a:prstGeom prst="rect">
            <a:avLst/>
          </a:prstGeom>
        </p:spPr>
      </p:pic>
      <p:sp>
        <p:nvSpPr>
          <p:cNvPr id="9" name="Datumsplatzhalter 11">
            <a:extLst>
              <a:ext uri="{FF2B5EF4-FFF2-40B4-BE49-F238E27FC236}">
                <a16:creationId xmlns:a16="http://schemas.microsoft.com/office/drawing/2014/main" id="{4939AF48-6F49-4C2F-839D-11961F2CF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4BE9B-355F-40F5-95D4-B34CE01FCC55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177807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Spalter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1" y="4673350"/>
            <a:ext cx="503550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4DDF78BE-0D35-D542-88A7-2B4794BE2B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8804" y="1635124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2-Spalter 50/50, Arial 16 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dirty="0"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asimincilia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.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Nemquaectur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la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conserspist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quodis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ilicilles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acestrum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nempore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volupta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nestiorunti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denia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ACB0FC20-B3FB-E945-A9DE-0B4684EC1C5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16463" y="1635125"/>
            <a:ext cx="3977849" cy="25511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lang="de-DE" sz="2000" kern="1200" spc="-5" dirty="0">
                <a:solidFill>
                  <a:srgbClr val="003358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60772B7E-51B9-5C43-82BC-679BBDE284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808038"/>
            <a:ext cx="8101013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A2E4ED7-C201-2E4B-8825-758C118A73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 baseline="0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48FCB3-CBCF-6D43-B933-0162EE0E435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 sz="1000" b="1" kern="0" dirty="0"/>
              <a:t>Master Thesis Defense</a:t>
            </a:r>
          </a:p>
        </p:txBody>
      </p:sp>
      <p:sp>
        <p:nvSpPr>
          <p:cNvPr id="9" name="Datumsplatzhalter 11">
            <a:extLst>
              <a:ext uri="{FF2B5EF4-FFF2-40B4-BE49-F238E27FC236}">
                <a16:creationId xmlns:a16="http://schemas.microsoft.com/office/drawing/2014/main" id="{2FC12B3C-27C2-421F-9114-05A8CB8BF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2150248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1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8226000" cy="2606403"/>
          </a:xfrm>
          <a:prstGeom prst="rect">
            <a:avLst/>
          </a:prstGeom>
        </p:spPr>
        <p:txBody>
          <a:bodyPr lIns="0" tIns="0" rIns="0" bIns="0" numCol="2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 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808038"/>
            <a:ext cx="8101013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339974" y="4679757"/>
            <a:ext cx="4500563" cy="274637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 sz="1000" b="1" kern="0" dirty="0"/>
              <a:t>Master Thesis Defense</a:t>
            </a:r>
          </a:p>
        </p:txBody>
      </p:sp>
      <p:sp>
        <p:nvSpPr>
          <p:cNvPr id="8" name="Datumsplatzhalter 11">
            <a:extLst>
              <a:ext uri="{FF2B5EF4-FFF2-40B4-BE49-F238E27FC236}">
                <a16:creationId xmlns:a16="http://schemas.microsoft.com/office/drawing/2014/main" id="{6A9F0150-7739-44FE-ACB2-82B69BD77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245D6-FA60-4918-913D-73DCDF3624E0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243065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1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3923822" cy="260640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808038"/>
            <a:ext cx="8101013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396828" y="4673350"/>
            <a:ext cx="4443710" cy="274637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 sz="1000" b="1" kern="0" dirty="0"/>
              <a:t>Defense Master Thesis</a:t>
            </a:r>
          </a:p>
        </p:txBody>
      </p:sp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D12089EE-4035-4150-8CC6-682726E95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0491" y="1634397"/>
            <a:ext cx="3923822" cy="260640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9" name="Datumsplatzhalter 11">
            <a:extLst>
              <a:ext uri="{FF2B5EF4-FFF2-40B4-BE49-F238E27FC236}">
                <a16:creationId xmlns:a16="http://schemas.microsoft.com/office/drawing/2014/main" id="{A0C65373-0B12-43A1-ADD2-04F120D52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8FBBD-54E8-4673-8A74-13FAFBBB2034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278893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1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854252"/>
            <a:ext cx="3933817" cy="260640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808038"/>
            <a:ext cx="8101013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339974" y="4679757"/>
            <a:ext cx="4500564" cy="274637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 sz="1600" b="1" kern="0" dirty="0"/>
              <a:t>Master Thesis Defense</a:t>
            </a:r>
          </a:p>
        </p:txBody>
      </p:sp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D12089EE-4035-4150-8CC6-682726E95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0491" y="1854252"/>
            <a:ext cx="3923822" cy="260640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39DD78FE-C9D2-4663-AECC-09DA5007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199" y="1486994"/>
            <a:ext cx="3933817" cy="35726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7C91E161-A0D2-4AA8-B052-2A19C0C0EC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70491" y="1486995"/>
            <a:ext cx="3923822" cy="357262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1" name="Datumsplatzhalter 11">
            <a:extLst>
              <a:ext uri="{FF2B5EF4-FFF2-40B4-BE49-F238E27FC236}">
                <a16:creationId xmlns:a16="http://schemas.microsoft.com/office/drawing/2014/main" id="{9536C48F-7EE5-4984-A744-1ACC9C206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2429F-7AC2-4D79-B39A-83A2D7FF4245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321786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1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801" y="1634397"/>
            <a:ext cx="8226000" cy="2606403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1-Spalter nur Text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DADCBEDC-B3C5-5641-9841-DEF72F3A31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808038"/>
            <a:ext cx="8101013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339974" y="4679757"/>
            <a:ext cx="4500563" cy="2746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b="1" kern="0" dirty="0"/>
              <a:t>Defense Master Thesis</a:t>
            </a:r>
          </a:p>
        </p:txBody>
      </p:sp>
      <p:sp>
        <p:nvSpPr>
          <p:cNvPr id="8" name="Datumsplatzhalter 11">
            <a:extLst>
              <a:ext uri="{FF2B5EF4-FFF2-40B4-BE49-F238E27FC236}">
                <a16:creationId xmlns:a16="http://schemas.microsoft.com/office/drawing/2014/main" id="{3D1355F4-C7D2-46E6-9488-EA7447AFE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DA959-38FE-4C4F-B614-1EB84946A78A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280481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Überschrift + 1-Spalter n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DA086B3-B326-6541-B563-D8DAB9CD04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972001"/>
            <a:ext cx="8255001" cy="3268800"/>
          </a:xfrm>
          <a:prstGeom prst="rect">
            <a:avLst/>
          </a:prstGeom>
        </p:spPr>
        <p:txBody>
          <a:bodyPr lIns="0" tIns="0" rIns="0" bIns="0" numCol="1" spcCol="28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03359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23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1-Spalter nur Text ohne 2. Überschrift 5</a:t>
            </a:r>
            <a:r>
              <a:rPr lang="de-DE" sz="1600" b="1" dirty="0">
                <a:solidFill>
                  <a:srgbClr val="003358"/>
                </a:solidFill>
                <a:latin typeface="Arial"/>
                <a:cs typeface="Arial"/>
              </a:rPr>
              <a:t> PT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, ZAB 23</a:t>
            </a:r>
            <a:r>
              <a:rPr lang="de-DE" sz="1600" b="1" dirty="0">
                <a:latin typeface="Arial"/>
                <a:cs typeface="Arial"/>
              </a:rPr>
              <a:t> </a:t>
            </a:r>
            <a:br>
              <a:rPr lang="de-DE" sz="1600" b="1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reatur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eatius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nonectem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ressit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parciam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ne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peritaquae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quas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niminctet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sojpi</a:t>
            </a:r>
            <a:r>
              <a:rPr lang="de-DE" sz="1600" dirty="0">
                <a:solidFill>
                  <a:srgbClr val="003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br>
              <a:rPr lang="de-DE" sz="1600" b="1" spc="-5" dirty="0">
                <a:solidFill>
                  <a:srgbClr val="003358"/>
                </a:solidFill>
                <a:latin typeface="Arial"/>
                <a:cs typeface="Arial"/>
              </a:rPr>
            </a:b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9843737E-21F7-8944-9606-A743225B6A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9ECD36-2254-0142-8E1D-ED783B9F55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339974" y="4679757"/>
            <a:ext cx="4496706" cy="2746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b="1" kern="0" dirty="0"/>
              <a:t>Defense Master Thesis</a:t>
            </a:r>
          </a:p>
        </p:txBody>
      </p:sp>
      <p:sp>
        <p:nvSpPr>
          <p:cNvPr id="6" name="Datumsplatzhalter 11">
            <a:extLst>
              <a:ext uri="{FF2B5EF4-FFF2-40B4-BE49-F238E27FC236}">
                <a16:creationId xmlns:a16="http://schemas.microsoft.com/office/drawing/2014/main" id="{E7306CAC-5789-46A7-85BE-073930AF9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A8E1D-4D74-425F-A17A-F729B97CA880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371858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er 2 Bild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001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platzhalter 19">
            <a:extLst>
              <a:ext uri="{FF2B5EF4-FFF2-40B4-BE49-F238E27FC236}">
                <a16:creationId xmlns:a16="http://schemas.microsoft.com/office/drawing/2014/main" id="{B7343536-34A5-574C-AF95-B76F3CF55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5275" y="1635125"/>
            <a:ext cx="2555429" cy="22431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0033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0" lvl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Das </a:t>
            </a:r>
            <a:r>
              <a:rPr lang="de-DE" sz="1600" spc="-20" dirty="0" err="1">
                <a:solidFill>
                  <a:srgbClr val="003358"/>
                </a:solidFill>
                <a:latin typeface="Arial"/>
                <a:cs typeface="Arial"/>
              </a:rPr>
              <a:t>reatur</a:t>
            </a:r>
            <a:r>
              <a:rPr lang="de-DE" sz="1600" spc="-20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cor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aut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eatius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nonectem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quo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bla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parciam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es ne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peritaquae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quas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niminctet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offic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temporum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siminciet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volor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mos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et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andae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qui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quaspeum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alitint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,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omnis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eum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rest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 err="1">
                <a:solidFill>
                  <a:srgbClr val="003358"/>
                </a:solidFill>
                <a:latin typeface="Arial"/>
                <a:cs typeface="Arial"/>
              </a:rPr>
              <a:t>fuga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Mustertext.</a:t>
            </a:r>
            <a:endParaRPr lang="de-DE" sz="1600" b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1213877C-410E-2F4E-9E98-196ED7BE56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00" y="0"/>
            <a:ext cx="80792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9" name="Textplatzhalter 27">
            <a:extLst>
              <a:ext uri="{FF2B5EF4-FFF2-40B4-BE49-F238E27FC236}">
                <a16:creationId xmlns:a16="http://schemas.microsoft.com/office/drawing/2014/main" id="{8A180610-C48A-CF45-ACC6-693F215C4A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808038"/>
            <a:ext cx="8101013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20" name="Bildplatzhalter 13">
            <a:extLst>
              <a:ext uri="{FF2B5EF4-FFF2-40B4-BE49-F238E27FC236}">
                <a16:creationId xmlns:a16="http://schemas.microsoft.com/office/drawing/2014/main" id="{271E766E-F35D-5140-827C-75A8328C90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405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21" name="Bildplatzhalter 13">
            <a:extLst>
              <a:ext uri="{FF2B5EF4-FFF2-40B4-BE49-F238E27FC236}">
                <a16:creationId xmlns:a16="http://schemas.microsoft.com/office/drawing/2014/main" id="{13FB1EE5-195E-F44F-8678-CA8BE1B5F6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00841" y="1635125"/>
            <a:ext cx="2530475" cy="2243138"/>
          </a:xfrm>
          <a:prstGeom prst="rect">
            <a:avLst/>
          </a:prstGeom>
          <a:blipFill>
            <a:blip r:embed="rId2" cstate="print"/>
            <a:stretch>
              <a:fillRect l="207" r="207"/>
            </a:stretch>
          </a:blipFill>
        </p:spPr>
        <p:txBody>
          <a:bodyPr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A27EF5-6E1D-7C40-8468-13C32F9EB13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339975" y="4679757"/>
            <a:ext cx="4500563" cy="2746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b="1" kern="0" dirty="0"/>
              <a:t>Defense Master Thesis</a:t>
            </a:r>
          </a:p>
        </p:txBody>
      </p:sp>
      <p:sp>
        <p:nvSpPr>
          <p:cNvPr id="9" name="Datumsplatzhalter 11">
            <a:extLst>
              <a:ext uri="{FF2B5EF4-FFF2-40B4-BE49-F238E27FC236}">
                <a16:creationId xmlns:a16="http://schemas.microsoft.com/office/drawing/2014/main" id="{9639332C-B4A7-439D-BB37-963ECC062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E0A2-D562-4B0C-A273-3EB43045C8E7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36542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Spalter Aufzählung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8000" y="4673350"/>
            <a:ext cx="503550" cy="273844"/>
          </a:xfrm>
          <a:prstGeom prst="rect">
            <a:avLst/>
          </a:prstGeom>
        </p:spPr>
        <p:txBody>
          <a:bodyPr/>
          <a:lstStyle/>
          <a:p>
            <a:fld id="{C8083FA9-7C11-B04D-BE6F-500EF6F49D2A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B1CC98-F3AF-C143-BB57-F343EEB472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1635125"/>
            <a:ext cx="5448300" cy="243522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98450" indent="-28575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Font typeface="Wingdings" panose="05000000000000000000" pitchFamily="2" charset="2"/>
              <a:buChar char="§"/>
              <a:tabLst>
                <a:tab pos="241300" algn="l"/>
              </a:tabLst>
              <a:defRPr sz="1600">
                <a:solidFill>
                  <a:srgbClr val="003359"/>
                </a:solidFill>
              </a:defRPr>
            </a:lvl1pPr>
            <a:lvl2pPr marL="228600" indent="0">
              <a:lnSpc>
                <a:spcPct val="100000"/>
              </a:lnSpc>
              <a:spcBef>
                <a:spcPts val="1080"/>
              </a:spcBef>
              <a:buFontTx/>
              <a:buNone/>
              <a:tabLst>
                <a:tab pos="418465" algn="l"/>
              </a:tabLst>
              <a:defRPr>
                <a:solidFill>
                  <a:srgbClr val="003359"/>
                </a:solidFill>
              </a:defRPr>
            </a:lvl2pPr>
          </a:lstStyle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80"/>
              </a:spcBef>
              <a:buClr>
                <a:srgbClr val="FF7900"/>
              </a:buClr>
              <a:buAutoNum type="arabicPeriod"/>
              <a:tabLst>
                <a:tab pos="241300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Lorem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ipsum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dolor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sit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spc="-5" dirty="0" err="1">
                <a:solidFill>
                  <a:srgbClr val="003358"/>
                </a:solidFill>
                <a:latin typeface="Arial"/>
                <a:cs typeface="Arial"/>
              </a:rPr>
              <a:t>amet</a:t>
            </a:r>
            <a:endParaRPr lang="de-DE" sz="1600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Aufzählung </a:t>
            </a:r>
            <a:r>
              <a:rPr lang="de-DE" sz="1600" spc="-5" dirty="0">
                <a:solidFill>
                  <a:srgbClr val="003358"/>
                </a:solidFill>
                <a:latin typeface="Arial"/>
                <a:cs typeface="Arial"/>
              </a:rPr>
              <a:t>Mustertext 1.</a:t>
            </a:r>
            <a:r>
              <a:rPr lang="de-DE" sz="1600" spc="-45" dirty="0">
                <a:solidFill>
                  <a:srgbClr val="003358"/>
                </a:solidFill>
                <a:latin typeface="Arial"/>
                <a:cs typeface="Arial"/>
              </a:rPr>
              <a:t> </a:t>
            </a:r>
            <a:r>
              <a:rPr lang="de-DE" sz="1600" dirty="0">
                <a:solidFill>
                  <a:srgbClr val="003358"/>
                </a:solidFill>
                <a:latin typeface="Arial"/>
                <a:cs typeface="Arial"/>
              </a:rPr>
              <a:t>Kategorie, Arial 16, ZAB 30</a:t>
            </a:r>
            <a:endParaRPr lang="de-DE" sz="1600" dirty="0">
              <a:latin typeface="Arial"/>
              <a:cs typeface="Arial"/>
            </a:endParaRPr>
          </a:p>
          <a:p>
            <a:pPr marL="417830" lvl="1" indent="-189230">
              <a:lnSpc>
                <a:spcPct val="100000"/>
              </a:lnSpc>
              <a:spcBef>
                <a:spcPts val="1080"/>
              </a:spcBef>
              <a:buChar char="•"/>
              <a:tabLst>
                <a:tab pos="418465" algn="l"/>
              </a:tabLst>
            </a:pPr>
            <a:endParaRPr lang="de-DE" sz="1600" dirty="0">
              <a:latin typeface="Arial"/>
              <a:cs typeface="Arial"/>
            </a:endParaRP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11615BC-C060-D84A-8A16-47F17AE54E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2" y="0"/>
            <a:ext cx="8101012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>
              <a:buNone/>
              <a:defRPr sz="3200" b="1">
                <a:solidFill>
                  <a:srgbClr val="FF7900"/>
                </a:solidFill>
              </a:defRPr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09572D61-21C7-E94F-915B-84CB1F75C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808038"/>
            <a:ext cx="8101013" cy="647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003359"/>
                </a:solidFill>
              </a:defRPr>
            </a:lvl1pPr>
          </a:lstStyle>
          <a:p>
            <a:r>
              <a:rPr lang="de-DE" dirty="0"/>
              <a:t>Folienuntertitel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6879E1F-2F5C-4443-A660-B511066B911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45200" y="1635125"/>
            <a:ext cx="2641600" cy="24352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in Bildmitte hinzufügen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803087-CADC-7B48-86B4-F0DE80B44C3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339974" y="4679757"/>
            <a:ext cx="4496706" cy="2746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b="1" kern="0" dirty="0"/>
              <a:t>Defense Master Thesis</a:t>
            </a:r>
          </a:p>
        </p:txBody>
      </p:sp>
      <p:sp>
        <p:nvSpPr>
          <p:cNvPr id="8" name="Datumsplatzhalter 11">
            <a:extLst>
              <a:ext uri="{FF2B5EF4-FFF2-40B4-BE49-F238E27FC236}">
                <a16:creationId xmlns:a16="http://schemas.microsoft.com/office/drawing/2014/main" id="{2531234B-1F18-4A9A-AC04-C56E5A683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95627-8393-43A9-9730-4F01504C33A5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82681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5514" y="4680466"/>
            <a:ext cx="526035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083FA9-7C11-B04D-BE6F-500EF6F49D2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8115AD6-9C29-514F-B636-3753A40D3444}"/>
              </a:ext>
            </a:extLst>
          </p:cNvPr>
          <p:cNvSpPr/>
          <p:nvPr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E020307-2C4B-064E-8E6B-916D2997EC36}"/>
              </a:ext>
            </a:extLst>
          </p:cNvPr>
          <p:cNvSpPr/>
          <p:nvPr/>
        </p:nvSpPr>
        <p:spPr>
          <a:xfrm>
            <a:off x="0" y="451643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350">
            <a:solidFill>
              <a:srgbClr val="0074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323844-2DE0-6549-BCD6-CBF4B20B75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2886" y="4601420"/>
            <a:ext cx="2023268" cy="476063"/>
          </a:xfrm>
          <a:prstGeom prst="rect">
            <a:avLst/>
          </a:prstGeom>
        </p:spPr>
      </p:pic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7DB557C9-C2CD-C245-82F3-61BC8B45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16" y="0"/>
            <a:ext cx="8087297" cy="808038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072F4E-5E18-FA48-9E6A-CDD7D217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39974" y="4680070"/>
            <a:ext cx="449196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 b="1" kern="0" dirty="0"/>
              <a:t>Defense Master Thesis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9BF13-3F66-46A5-B3FC-EB01D4480A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21908" y="-232347"/>
            <a:ext cx="1360957" cy="192488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9206447-A0E0-46EB-AED7-422A820CF623}"/>
              </a:ext>
            </a:extLst>
          </p:cNvPr>
          <p:cNvSpPr txBox="1"/>
          <p:nvPr/>
        </p:nvSpPr>
        <p:spPr>
          <a:xfrm>
            <a:off x="869432" y="4678889"/>
            <a:ext cx="16189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0"/>
              </a:spcBef>
            </a:pPr>
            <a:r>
              <a:rPr lang="de-DE" sz="900" b="0" i="1" spc="-5" dirty="0">
                <a:solidFill>
                  <a:srgbClr val="003358"/>
                </a:solidFill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  <a:t>Fachgebiet</a:t>
            </a:r>
            <a:br>
              <a:rPr lang="de-DE" sz="900" b="0" i="1" spc="-5" dirty="0">
                <a:solidFill>
                  <a:srgbClr val="003358"/>
                </a:solidFill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</a:br>
            <a:r>
              <a:rPr lang="de-DE" sz="900" b="0" i="1" spc="-5" dirty="0">
                <a:solidFill>
                  <a:srgbClr val="003358"/>
                </a:solidFill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  <a:t>Kommunikationsnetze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A6266EE-9C4E-4C05-8AE4-4FD4D3BBE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76208" y="4692649"/>
            <a:ext cx="627062" cy="274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B19D9-BDA5-4CCD-9C2A-8DC4C1B64B77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190482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9" r:id="rId2"/>
    <p:sldLayoutId id="2147483670" r:id="rId3"/>
    <p:sldLayoutId id="2147483681" r:id="rId4"/>
    <p:sldLayoutId id="2147483682" r:id="rId5"/>
    <p:sldLayoutId id="2147483677" r:id="rId6"/>
    <p:sldLayoutId id="2147483678" r:id="rId7"/>
    <p:sldLayoutId id="2147483671" r:id="rId8"/>
    <p:sldLayoutId id="2147483672" r:id="rId9"/>
    <p:sldLayoutId id="2147483679" r:id="rId10"/>
    <p:sldLayoutId id="2147483680" r:id="rId11"/>
    <p:sldLayoutId id="2147483673" r:id="rId12"/>
    <p:sldLayoutId id="2147483674" r:id="rId13"/>
    <p:sldLayoutId id="2147483676" r:id="rId14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F79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>
          <p15:clr>
            <a:srgbClr val="F26B43"/>
          </p15:clr>
        </p15:guide>
        <p15:guide id="4" orient="horz" pos="509">
          <p15:clr>
            <a:srgbClr val="F26B43"/>
          </p15:clr>
        </p15:guide>
        <p15:guide id="5" pos="5375">
          <p15:clr>
            <a:srgbClr val="F26B43"/>
          </p15:clr>
        </p15:guide>
        <p15:guide id="6" orient="horz" pos="91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kleinc.com/blog/dispelling-myths-deep-learning-vs-machine-learn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98761-28E5-4331-A1FB-DD804B9326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613" y="1171010"/>
            <a:ext cx="8101012" cy="647700"/>
          </a:xfrm>
        </p:spPr>
        <p:txBody>
          <a:bodyPr/>
          <a:lstStyle/>
          <a:p>
            <a:pPr algn="ctr"/>
            <a:r>
              <a:rPr lang="en-US" sz="1050" b="1" kern="0" dirty="0"/>
              <a:t>Submitted By: Mamdouh Muhammad</a:t>
            </a:r>
          </a:p>
          <a:p>
            <a:pPr algn="ctr"/>
            <a:r>
              <a:rPr lang="en-US" sz="1050" b="1" kern="0" dirty="0"/>
              <a:t>Professor: </a:t>
            </a:r>
            <a:r>
              <a:rPr lang="de-DE" sz="1050" b="1" kern="0" dirty="0"/>
              <a:t>Univ.-Prof. Dr. rer. nat. J.  Seitz</a:t>
            </a:r>
          </a:p>
          <a:p>
            <a:pPr algn="ctr"/>
            <a:r>
              <a:rPr lang="en-GB" sz="1050" b="1" kern="0" dirty="0"/>
              <a:t>Advisor</a:t>
            </a:r>
            <a:r>
              <a:rPr lang="de-DE" sz="1050" b="1" kern="0" dirty="0"/>
              <a:t>: M.Sc. Abdullah Soliman Alshra'a</a:t>
            </a:r>
            <a:endParaRPr lang="en-US" sz="1050" b="1" kern="0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CA4F0069-0345-42B3-A113-BFBBE47D538A}"/>
              </a:ext>
            </a:extLst>
          </p:cNvPr>
          <p:cNvSpPr txBox="1">
            <a:spLocks/>
          </p:cNvSpPr>
          <p:nvPr/>
        </p:nvSpPr>
        <p:spPr>
          <a:xfrm>
            <a:off x="2339974" y="4699350"/>
            <a:ext cx="4500563" cy="27463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kern="0" dirty="0"/>
              <a:t>Master Thesis Defense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A3AB15E-FCAD-4D93-BD5B-20E5DC80FE88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281577" y="189106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F7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itchFamily="18"/>
                <a:ea typeface="Lucida Sans Unicode" pitchFamily="2"/>
                <a:cs typeface="Lucida Sans Unicode" pitchFamily="2"/>
              </a:rPr>
              <a:t>DDoS Attacks Detection and Mitigation in SDN using Deep Learning Approaches</a:t>
            </a:r>
          </a:p>
        </p:txBody>
      </p:sp>
    </p:spTree>
    <p:extLst>
      <p:ext uri="{BB962C8B-B14F-4D97-AF65-F5344CB8AC3E}">
        <p14:creationId xmlns:p14="http://schemas.microsoft.com/office/powerpoint/2010/main" val="78929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FA67C-C0C3-4224-B733-4B466FC4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86A29A-8B49-483F-8AA1-BF65DCB13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Problem Statement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CFA2139-37E1-4EF5-8DA9-5C1301E898F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7CFC30-84DF-4EA7-8369-D9367D29DB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517A9C0-6C73-4CBE-9F29-882DE972D62D}"/>
              </a:ext>
            </a:extLst>
          </p:cNvPr>
          <p:cNvSpPr txBox="1">
            <a:spLocks/>
          </p:cNvSpPr>
          <p:nvPr/>
        </p:nvSpPr>
        <p:spPr>
          <a:xfrm>
            <a:off x="137323" y="1305021"/>
            <a:ext cx="8461928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/>
            <a:r>
              <a:rPr lang="de-DE" dirty="0"/>
              <a:t>DDoS attacks can affect the SDN controller availability.</a:t>
            </a:r>
          </a:p>
          <a:p>
            <a:pPr marL="800100" lvl="1" indent="-285750"/>
            <a:endParaRPr lang="de-DE" dirty="0"/>
          </a:p>
          <a:p>
            <a:pPr marL="800100" lvl="1" indent="-285750"/>
            <a:r>
              <a:rPr lang="de-DE" dirty="0"/>
              <a:t>Statistical methods are not enough.</a:t>
            </a:r>
          </a:p>
          <a:p>
            <a:pPr marL="800100" lvl="1" indent="-285750"/>
            <a:endParaRPr lang="de-DE" dirty="0"/>
          </a:p>
          <a:p>
            <a:pPr marL="800100" lvl="1" indent="-285750"/>
            <a:r>
              <a:rPr lang="de-DE" dirty="0"/>
              <a:t>Smart modern methods are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5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82B43-431A-4E73-AF8A-21911EA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9358BD-2373-4D3E-9153-6FE3936F1F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821BE51-FF1D-48C0-90B1-B884F88025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800" y="808038"/>
            <a:ext cx="8101013" cy="647700"/>
          </a:xfrm>
        </p:spPr>
        <p:txBody>
          <a:bodyPr/>
          <a:lstStyle/>
          <a:p>
            <a:r>
              <a:rPr lang="de-DE" dirty="0"/>
              <a:t>Attacks classifications and examples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B81F9A4-DEFA-47D1-9918-A5C93A4D500F}"/>
              </a:ext>
            </a:extLst>
          </p:cNvPr>
          <p:cNvSpPr txBox="1">
            <a:spLocks/>
          </p:cNvSpPr>
          <p:nvPr/>
        </p:nvSpPr>
        <p:spPr>
          <a:xfrm>
            <a:off x="336549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F7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CICDDOS2019 DataSet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FA4DE1E-4B9C-4162-8780-84CF4FB97BA7}"/>
              </a:ext>
            </a:extLst>
          </p:cNvPr>
          <p:cNvSpPr txBox="1">
            <a:spLocks/>
          </p:cNvSpPr>
          <p:nvPr/>
        </p:nvSpPr>
        <p:spPr>
          <a:xfrm>
            <a:off x="550282" y="1616076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Comparison: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NDSec-1 on AWS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CICIDS2017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CSE-CIC-IDS2018 on AWS</a:t>
            </a:r>
            <a:endParaRPr lang="de-DE" sz="1400" b="1" dirty="0"/>
          </a:p>
          <a:p>
            <a:r>
              <a:rPr lang="de-DE" b="1" dirty="0"/>
              <a:t>CICDDOS2019: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en-US" sz="1400" dirty="0"/>
              <a:t>Two days traffic (train and test)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en-US" sz="1400" dirty="0"/>
              <a:t>Exploitation-based and Reflection-based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&gt;80 network traffic features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2B709C2D-884C-44B6-9A16-0598D33A1F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05" b="1905"/>
          <a:stretch>
            <a:fillRect/>
          </a:stretch>
        </p:blipFill>
        <p:spPr>
          <a:xfrm>
            <a:off x="4453390" y="1436689"/>
            <a:ext cx="4257560" cy="2730500"/>
          </a:xfr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C58C6025-896C-4C60-BC9B-CF68D347A3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</p:spTree>
    <p:extLst>
      <p:ext uri="{BB962C8B-B14F-4D97-AF65-F5344CB8AC3E}">
        <p14:creationId xmlns:p14="http://schemas.microsoft.com/office/powerpoint/2010/main" val="299348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D6F602-7864-47B7-AB5A-AA42B01F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44D113-DBFC-4695-A4DA-776C31E5F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CICDDOS2019 preprocessing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C714DA-C4CC-41E6-8723-BA13676C5A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8DDEB3-7B98-4096-9DEE-B6C6F683B6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0A993E7-6ABD-4C84-9F40-39CB46CE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3" y="1619638"/>
            <a:ext cx="8434263" cy="19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D6F602-7864-47B7-AB5A-AA42B01F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44D113-DBFC-4695-A4DA-776C31E5F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CICDDOS2019 preprocessing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C714DA-C4CC-41E6-8723-BA13676C5A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78DDEB3-7B98-4096-9DEE-B6C6F683B6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54FF5F16-0F2E-4BEB-A8E7-0C7E1A54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3" y="1373117"/>
            <a:ext cx="5439180" cy="2728747"/>
          </a:xfrm>
          <a:prstGeom prst="rect">
            <a:avLst/>
          </a:prstGeom>
        </p:spPr>
      </p:pic>
      <p:pic>
        <p:nvPicPr>
          <p:cNvPr id="25" name="Picture 24" descr="Chart&#10;&#10;Description automatically generated with low confidence">
            <a:extLst>
              <a:ext uri="{FF2B5EF4-FFF2-40B4-BE49-F238E27FC236}">
                <a16:creationId xmlns:a16="http://schemas.microsoft.com/office/drawing/2014/main" id="{E3FE9977-06AD-4448-8009-56B6E7E5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27" y="1385931"/>
            <a:ext cx="3373150" cy="279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4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82B43-431A-4E73-AF8A-21911EA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9358BD-2373-4D3E-9153-6FE3936F1F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B81F9A4-DEFA-47D1-9918-A5C93A4D500F}"/>
              </a:ext>
            </a:extLst>
          </p:cNvPr>
          <p:cNvSpPr txBox="1">
            <a:spLocks/>
          </p:cNvSpPr>
          <p:nvPr/>
        </p:nvSpPr>
        <p:spPr>
          <a:xfrm>
            <a:off x="336549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F7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CICDDOS2019 into Images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FA4DE1E-4B9C-4162-8780-84CF4FB97BA7}"/>
              </a:ext>
            </a:extLst>
          </p:cNvPr>
          <p:cNvSpPr txBox="1">
            <a:spLocks/>
          </p:cNvSpPr>
          <p:nvPr/>
        </p:nvSpPr>
        <p:spPr>
          <a:xfrm>
            <a:off x="468001" y="1609591"/>
            <a:ext cx="4166180" cy="27808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OpenCV: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Real-time computer vision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Cross platform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Open-source</a:t>
            </a:r>
            <a:endParaRPr lang="de-DE" sz="1400" b="1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F8A10B9-27C1-4618-B658-D502E39E47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224FA95-746F-43CD-B59F-6413B407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79" y="1226371"/>
            <a:ext cx="5883921" cy="25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9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26796-BFAA-4E9F-AD51-1A557BC8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039EC-786E-47E2-B894-C00EC1D568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0777"/>
            <a:ext cx="8101013" cy="808038"/>
          </a:xfrm>
        </p:spPr>
        <p:txBody>
          <a:bodyPr/>
          <a:lstStyle/>
          <a:p>
            <a:r>
              <a:rPr lang="de-DE" dirty="0"/>
              <a:t>VGG16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B1A045-7FC0-4DF0-89EF-7C3B6B0E928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AEB3FE-8A9F-40D8-9F7F-84EADE4FF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34C927E-E60B-461E-9DDB-73D3B0DE7522}"/>
              </a:ext>
            </a:extLst>
          </p:cNvPr>
          <p:cNvSpPr txBox="1">
            <a:spLocks/>
          </p:cNvSpPr>
          <p:nvPr/>
        </p:nvSpPr>
        <p:spPr>
          <a:xfrm>
            <a:off x="169866" y="1548253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/>
            <a:r>
              <a:rPr lang="de-DE" sz="1200" dirty="0"/>
              <a:t>Pre-trained Model</a:t>
            </a:r>
          </a:p>
          <a:p>
            <a:pPr marL="800100" lvl="1" indent="-285750"/>
            <a:r>
              <a:rPr lang="de-DE" sz="1200" dirty="0"/>
              <a:t>Transfer learning</a:t>
            </a:r>
          </a:p>
          <a:p>
            <a:pPr marL="800100" lvl="1" indent="-285750"/>
            <a:r>
              <a:rPr lang="de-DE" sz="1200" dirty="0"/>
              <a:t>ImageNet</a:t>
            </a:r>
          </a:p>
          <a:p>
            <a:pPr marL="800100" lvl="1" indent="-285750"/>
            <a:r>
              <a:rPr lang="de-DE" sz="1200" dirty="0"/>
              <a:t>16 Layers</a:t>
            </a:r>
          </a:p>
          <a:p>
            <a:pPr marL="800100" lvl="1" indent="-285750"/>
            <a:endParaRPr lang="de-DE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38DC409-CEFE-4450-B293-ADA0AF91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01" y="1001817"/>
            <a:ext cx="5573725" cy="313986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343798-73EC-417B-A0B7-010075124153}"/>
              </a:ext>
            </a:extLst>
          </p:cNvPr>
          <p:cNvSpPr txBox="1">
            <a:spLocks/>
          </p:cNvSpPr>
          <p:nvPr/>
        </p:nvSpPr>
        <p:spPr>
          <a:xfrm>
            <a:off x="137323" y="2866125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/>
            <a:r>
              <a:rPr lang="de-DE" sz="1200" dirty="0"/>
              <a:t>Kernel/Filter Size</a:t>
            </a:r>
          </a:p>
          <a:p>
            <a:pPr marL="800100" lvl="1" indent="-285750"/>
            <a:r>
              <a:rPr lang="de-DE" sz="1200" dirty="0"/>
              <a:t>Padding</a:t>
            </a:r>
          </a:p>
          <a:p>
            <a:pPr marL="800100" lvl="1" indent="-285750"/>
            <a:r>
              <a:rPr lang="de-DE" sz="1200" dirty="0"/>
              <a:t>No. of layers</a:t>
            </a:r>
          </a:p>
          <a:p>
            <a:pPr marL="800100" lvl="1" indent="-285750"/>
            <a:r>
              <a:rPr lang="de-DE" sz="1200" dirty="0"/>
              <a:t>Number of nureons</a:t>
            </a:r>
          </a:p>
          <a:p>
            <a:pPr marL="800100" lvl="1" indent="-285750"/>
            <a:r>
              <a:rPr lang="de-DE" sz="1200" dirty="0"/>
              <a:t>Learning rate</a:t>
            </a:r>
          </a:p>
          <a:p>
            <a:pPr marL="800100" lvl="1" indent="-285750"/>
            <a:r>
              <a:rPr lang="de-DE" sz="1200" dirty="0"/>
              <a:t>optimizer</a:t>
            </a:r>
          </a:p>
          <a:p>
            <a:pPr marL="800100" lvl="1" indent="-285750"/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7718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26796-BFAA-4E9F-AD51-1A557BC8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039EC-786E-47E2-B894-C00EC1D568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dirty="0">
                <a:latin typeface="Arial" pitchFamily="18"/>
                <a:ea typeface="Lucida Sans Unicode" pitchFamily="2"/>
                <a:cs typeface="Lucida Sans Unicode" pitchFamily="2"/>
              </a:rPr>
              <a:t>Algorithm Design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B1A045-7FC0-4DF0-89EF-7C3B6B0E928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AEB3FE-8A9F-40D8-9F7F-84EADE4FF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93A48D4-3888-4EF7-B0D1-7E5E761A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11" y="922077"/>
            <a:ext cx="5700479" cy="328093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66EEE41-6413-40FD-86D2-0BDD91737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92" t="2221" r="9746" b="5677"/>
          <a:stretch/>
        </p:blipFill>
        <p:spPr>
          <a:xfrm>
            <a:off x="6232526" y="590902"/>
            <a:ext cx="2371725" cy="38504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B34ACB-A2EE-4144-A8D4-5E7D98F78F85}"/>
              </a:ext>
            </a:extLst>
          </p:cNvPr>
          <p:cNvSpPr txBox="1"/>
          <p:nvPr/>
        </p:nvSpPr>
        <p:spPr>
          <a:xfrm>
            <a:off x="1047143" y="4146074"/>
            <a:ext cx="22485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/>
            <a:r>
              <a:rPr lang="de-DE" sz="700" b="1" spc="-5" dirty="0">
                <a:solidFill>
                  <a:srgbClr val="000000"/>
                </a:solidFill>
                <a:latin typeface="Arial"/>
                <a:cs typeface="Arial"/>
              </a:rPr>
              <a:t>OFPT_FLOW_MOD</a:t>
            </a:r>
          </a:p>
          <a:p>
            <a:pPr marL="12700"/>
            <a:r>
              <a:rPr lang="de-DE" sz="700" b="1" spc="-5" dirty="0">
                <a:solidFill>
                  <a:srgbClr val="000000"/>
                </a:solidFill>
                <a:latin typeface="Arial"/>
                <a:cs typeface="Arial"/>
              </a:rPr>
              <a:t>OFPT_PORT_MOD</a:t>
            </a:r>
            <a:endParaRPr lang="en-US" sz="700" b="1" spc="-5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5D7AA-7A53-4846-B5D5-65D2A11C71EE}"/>
              </a:ext>
            </a:extLst>
          </p:cNvPr>
          <p:cNvSpPr txBox="1"/>
          <p:nvPr/>
        </p:nvSpPr>
        <p:spPr>
          <a:xfrm>
            <a:off x="1047143" y="2426354"/>
            <a:ext cx="224857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/>
            <a:r>
              <a:rPr lang="de-DE" sz="900" b="1" spc="-5" dirty="0">
                <a:solidFill>
                  <a:srgbClr val="000000"/>
                </a:solidFill>
                <a:latin typeface="Arial"/>
                <a:cs typeface="Arial"/>
              </a:rPr>
              <a:t>Packet_out</a:t>
            </a:r>
            <a:endParaRPr lang="en-US" sz="900" b="1" spc="-5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D0586-7BDF-4D2A-BC0F-F17CE3EA1E0E}"/>
              </a:ext>
            </a:extLst>
          </p:cNvPr>
          <p:cNvSpPr txBox="1"/>
          <p:nvPr/>
        </p:nvSpPr>
        <p:spPr>
          <a:xfrm>
            <a:off x="1135249" y="3642204"/>
            <a:ext cx="224857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/>
            <a:r>
              <a:rPr lang="de-DE" sz="900" b="1" spc="-5" dirty="0">
                <a:solidFill>
                  <a:srgbClr val="000000"/>
                </a:solidFill>
                <a:latin typeface="Arial"/>
                <a:cs typeface="Arial"/>
              </a:rPr>
              <a:t>Packet_out</a:t>
            </a:r>
            <a:endParaRPr lang="en-US" sz="900" b="1" spc="-5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01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26796-BFAA-4E9F-AD51-1A557BC8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039EC-786E-47E2-B894-C00EC1D568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 hangingPunct="0">
              <a:lnSpc>
                <a:spcPct val="115000"/>
              </a:lnSpc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dirty="0">
                <a:latin typeface="Arial" pitchFamily="18"/>
                <a:ea typeface="Lucida Sans Unicode" pitchFamily="2"/>
                <a:cs typeface="Lucida Sans Unicode" pitchFamily="2"/>
              </a:rPr>
              <a:t>System Design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B1A045-7FC0-4DF0-89EF-7C3B6B0E928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AEB3FE-8A9F-40D8-9F7F-84EADE4FF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E389F5-1537-4FFE-B478-0FD10074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14" y="795444"/>
            <a:ext cx="3856698" cy="355261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10E65F-12A5-44DA-BCA7-3549F768DD42}"/>
              </a:ext>
            </a:extLst>
          </p:cNvPr>
          <p:cNvSpPr txBox="1">
            <a:spLocks/>
          </p:cNvSpPr>
          <p:nvPr/>
        </p:nvSpPr>
        <p:spPr>
          <a:xfrm>
            <a:off x="59315" y="1139739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/>
            <a:r>
              <a:rPr lang="de-DE" dirty="0"/>
              <a:t>Equal-role controllers</a:t>
            </a:r>
          </a:p>
          <a:p>
            <a:pPr marL="800100" lvl="1" indent="-285750"/>
            <a:r>
              <a:rPr lang="de-DE" dirty="0"/>
              <a:t>2 switches</a:t>
            </a:r>
          </a:p>
          <a:p>
            <a:pPr marL="800100" lvl="1" indent="-285750"/>
            <a:r>
              <a:rPr lang="de-DE" dirty="0"/>
              <a:t>4 hosts</a:t>
            </a:r>
          </a:p>
          <a:p>
            <a:pPr marL="800100" lvl="1" indent="-285750"/>
            <a:r>
              <a:rPr lang="de-DE" dirty="0"/>
              <a:t>TCPReplay</a:t>
            </a:r>
          </a:p>
          <a:p>
            <a:pPr marL="800100" lvl="1" indent="-28575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64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B5310-286A-426A-89C8-B559A8E8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CAA2DA-4DFC-4BE7-9A3E-FAAC18FABF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Overfitting.                                               Dropping valueless features.</a:t>
            </a:r>
          </a:p>
          <a:p>
            <a:r>
              <a:rPr lang="de-DE" dirty="0"/>
              <a:t>Imbalanced data.                                               Use CICflowmeter.</a:t>
            </a:r>
          </a:p>
          <a:p>
            <a:r>
              <a:rPr lang="de-DE" dirty="0"/>
              <a:t>Invalid rows.	                                                Dropping Infinity values.</a:t>
            </a:r>
          </a:p>
          <a:p>
            <a:r>
              <a:rPr lang="de-DE" dirty="0"/>
              <a:t>Controller overload                                              Entropy module.</a:t>
            </a:r>
          </a:p>
          <a:p>
            <a:r>
              <a:rPr lang="de-DE" dirty="0"/>
              <a:t>CNN parameters                                                Use VGG16.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46618-CA62-4993-97D6-68979955F7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Problems and solutions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296FB4-8546-4C38-AC37-5DDDED9C6C0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9B3F35-AB3E-4090-A7A9-0D7CD43A2D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B95566-1E94-4058-A7EC-A348B51A506B}"/>
              </a:ext>
            </a:extLst>
          </p:cNvPr>
          <p:cNvCxnSpPr/>
          <p:nvPr/>
        </p:nvCxnSpPr>
        <p:spPr>
          <a:xfrm>
            <a:off x="1749717" y="1774428"/>
            <a:ext cx="248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85F8BF-82E2-440D-9EA9-2A3302EFC6C2}"/>
              </a:ext>
            </a:extLst>
          </p:cNvPr>
          <p:cNvCxnSpPr/>
          <p:nvPr/>
        </p:nvCxnSpPr>
        <p:spPr>
          <a:xfrm>
            <a:off x="2339974" y="2169020"/>
            <a:ext cx="248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A98526-DA27-4B91-B95B-C0C4A288EF43}"/>
              </a:ext>
            </a:extLst>
          </p:cNvPr>
          <p:cNvCxnSpPr/>
          <p:nvPr/>
        </p:nvCxnSpPr>
        <p:spPr>
          <a:xfrm>
            <a:off x="1938791" y="2560214"/>
            <a:ext cx="248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1B14A2-6A39-4F8E-94FD-4231410D03FC}"/>
              </a:ext>
            </a:extLst>
          </p:cNvPr>
          <p:cNvCxnSpPr/>
          <p:nvPr/>
        </p:nvCxnSpPr>
        <p:spPr>
          <a:xfrm>
            <a:off x="2456951" y="2944921"/>
            <a:ext cx="248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59F903-3B05-41DE-861C-4534FEC07E30}"/>
              </a:ext>
            </a:extLst>
          </p:cNvPr>
          <p:cNvCxnSpPr/>
          <p:nvPr/>
        </p:nvCxnSpPr>
        <p:spPr>
          <a:xfrm>
            <a:off x="2339974" y="3354342"/>
            <a:ext cx="248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47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26796-BFAA-4E9F-AD51-1A557BC8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039EC-786E-47E2-B894-C00EC1D568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 hangingPunct="0">
              <a:lnSpc>
                <a:spcPct val="115000"/>
              </a:lnSpc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dirty="0">
                <a:latin typeface="Arial" pitchFamily="18"/>
                <a:ea typeface="Lucida Sans Unicode" pitchFamily="2"/>
                <a:cs typeface="Lucida Sans Unicode" pitchFamily="2"/>
              </a:rPr>
              <a:t>Results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B1A045-7FC0-4DF0-89EF-7C3B6B0E928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AEB3FE-8A9F-40D8-9F7F-84EADE4FF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BCF62-1459-4639-BFE7-0FBC65C07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76" y="630236"/>
            <a:ext cx="3025803" cy="2269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5D3ABC-0E95-4ADE-A39B-00528519B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630" y="182716"/>
            <a:ext cx="3267444" cy="2761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B6295-390F-4660-A15B-2C9FD83D4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57" y="2899589"/>
            <a:ext cx="2547048" cy="1457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B72F5-687F-4725-93C8-0D6F43C76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200" y="2944074"/>
            <a:ext cx="2583078" cy="14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BB674-3EE2-4DA6-88FA-471F8F11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79372-2843-41C5-877F-8706C0B5C4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262" y="752273"/>
            <a:ext cx="4917150" cy="3832697"/>
          </a:xfrm>
        </p:spPr>
        <p:txBody>
          <a:bodyPr/>
          <a:lstStyle/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solidFill>
                  <a:srgbClr val="003359"/>
                </a:solidFill>
                <a:latin typeface="Arial" pitchFamily="18"/>
                <a:ea typeface="Lucida Sans Unicode" pitchFamily="2"/>
                <a:cs typeface="Lucida Sans Unicode" pitchFamily="2"/>
              </a:rPr>
              <a:t>Software-Defined Networking (SDN)</a:t>
            </a: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/>
              <a:t>Taxonomy of SDN </a:t>
            </a:r>
            <a:r>
              <a:rPr lang="en-GB" sz="1400" dirty="0">
                <a:solidFill>
                  <a:srgbClr val="003359"/>
                </a:solidFill>
                <a:latin typeface="Arial" pitchFamily="18"/>
                <a:ea typeface="Lucida Sans Unicode" pitchFamily="2"/>
                <a:cs typeface="Lucida Sans Unicode" pitchFamily="2"/>
              </a:rPr>
              <a:t>Vulnerabilities</a:t>
            </a:r>
            <a:endParaRPr lang="en-US" sz="1400" dirty="0">
              <a:solidFill>
                <a:srgbClr val="003359"/>
              </a:solidFill>
              <a:latin typeface="Arial" pitchFamily="18"/>
              <a:ea typeface="Lucida Sans Unicode" pitchFamily="2"/>
              <a:cs typeface="Lucida Sans Unicode" pitchFamily="2"/>
            </a:endParaRP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solidFill>
                  <a:srgbClr val="003359"/>
                </a:solidFill>
                <a:latin typeface="Arial" pitchFamily="18"/>
                <a:ea typeface="Lucida Sans Unicode" pitchFamily="2"/>
                <a:cs typeface="Lucida Sans Unicode" pitchFamily="2"/>
              </a:rPr>
              <a:t>Distributed Denial Of Service (DDoS) attack </a:t>
            </a:r>
          </a:p>
          <a:p>
            <a:pPr marL="28575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latin typeface="Arial" pitchFamily="18"/>
                <a:ea typeface="Lucida Sans Unicode" pitchFamily="2"/>
                <a:cs typeface="Lucida Sans Unicode" pitchFamily="2"/>
              </a:rPr>
              <a:t>Deep Learning approaches</a:t>
            </a:r>
            <a:endParaRPr lang="en-US" sz="1400" dirty="0">
              <a:solidFill>
                <a:srgbClr val="003359"/>
              </a:solidFill>
              <a:latin typeface="Arial" pitchFamily="18"/>
              <a:ea typeface="Lucida Sans Unicode" pitchFamily="2"/>
              <a:cs typeface="Lucida Sans Unicode" pitchFamily="2"/>
            </a:endParaRP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latin typeface="Arial" pitchFamily="18"/>
                <a:ea typeface="Lucida Sans Unicode" pitchFamily="2"/>
                <a:cs typeface="Lucida Sans Unicode" pitchFamily="2"/>
              </a:rPr>
              <a:t>Problem Statement</a:t>
            </a:r>
            <a:endParaRPr lang="en-US" sz="1400" dirty="0">
              <a:solidFill>
                <a:srgbClr val="003359"/>
              </a:solidFill>
              <a:latin typeface="Arial" pitchFamily="18"/>
              <a:ea typeface="Lucida Sans Unicode" pitchFamily="2"/>
              <a:cs typeface="Lucida Sans Unicode" pitchFamily="2"/>
            </a:endParaRP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latin typeface="Arial" pitchFamily="18"/>
                <a:ea typeface="Lucida Sans Unicode" pitchFamily="2"/>
                <a:cs typeface="Lucida Sans Unicode" pitchFamily="2"/>
              </a:rPr>
              <a:t>Datasets</a:t>
            </a: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latin typeface="Arial" pitchFamily="18"/>
                <a:ea typeface="Lucida Sans Unicode" pitchFamily="2"/>
                <a:cs typeface="Lucida Sans Unicode" pitchFamily="2"/>
              </a:rPr>
              <a:t>CICDDoS2019 &amp; Preprocessing steps</a:t>
            </a: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latin typeface="Arial" pitchFamily="18"/>
                <a:ea typeface="Lucida Sans Unicode" pitchFamily="2"/>
                <a:cs typeface="Lucida Sans Unicode" pitchFamily="2"/>
              </a:rPr>
              <a:t>Algorithm Design</a:t>
            </a: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latin typeface="Arial" pitchFamily="18"/>
                <a:ea typeface="Lucida Sans Unicode" pitchFamily="2"/>
                <a:cs typeface="Lucida Sans Unicode" pitchFamily="2"/>
              </a:rPr>
              <a:t>System design</a:t>
            </a: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solidFill>
                  <a:srgbClr val="003359"/>
                </a:solidFill>
                <a:latin typeface="Arial" pitchFamily="18"/>
                <a:ea typeface="Lucida Sans Unicode" pitchFamily="2"/>
                <a:cs typeface="Lucida Sans Unicode" pitchFamily="2"/>
              </a:rPr>
              <a:t>Results</a:t>
            </a: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400" dirty="0">
                <a:solidFill>
                  <a:srgbClr val="003359"/>
                </a:solidFill>
                <a:latin typeface="Arial" pitchFamily="18"/>
                <a:ea typeface="Lucida Sans Unicode" pitchFamily="2"/>
                <a:cs typeface="Lucida Sans Unicode" pitchFamily="2"/>
              </a:rPr>
              <a:t>Conclusion and Future Work</a:t>
            </a: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400" dirty="0">
                <a:solidFill>
                  <a:srgbClr val="003359"/>
                </a:solidFill>
                <a:latin typeface="Arial" pitchFamily="18"/>
                <a:ea typeface="Lucida Sans Unicode" pitchFamily="2"/>
                <a:cs typeface="Lucida Sans Unicode" pitchFamily="2"/>
              </a:rPr>
              <a:t>References</a:t>
            </a:r>
            <a:endParaRPr lang="de-DE" sz="1100" b="0" i="0" u="none" strike="noStrike" baseline="0" dirty="0">
              <a:ln>
                <a:noFill/>
              </a:ln>
              <a:solidFill>
                <a:srgbClr val="003359"/>
              </a:solidFill>
              <a:latin typeface="Arial" pitchFamily="18"/>
              <a:ea typeface="Lucida Sans Unicode" pitchFamily="2"/>
              <a:cs typeface="Lucida Sans Unicode" pitchFamily="2"/>
            </a:endParaRP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en-US" sz="1400" dirty="0">
              <a:solidFill>
                <a:srgbClr val="003359"/>
              </a:solidFill>
              <a:latin typeface="Arial" pitchFamily="18"/>
              <a:ea typeface="Lucida Sans Unicode" pitchFamily="2"/>
              <a:cs typeface="Lucida Sans Unicode" pitchFamily="2"/>
            </a:endParaRP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en-US" sz="1400" dirty="0">
              <a:solidFill>
                <a:srgbClr val="003359"/>
              </a:solidFill>
              <a:latin typeface="Arial" pitchFamily="18"/>
              <a:ea typeface="Lucida Sans Unicode" pitchFamily="2"/>
              <a:cs typeface="Lucida Sans Unicode" pitchFamily="2"/>
            </a:endParaRPr>
          </a:p>
          <a:p>
            <a:pPr marL="285750" lvl="0" indent="-285750" hangingPunct="0">
              <a:lnSpc>
                <a:spcPct val="115000"/>
              </a:lnSpc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en-US" sz="1400" dirty="0">
              <a:solidFill>
                <a:srgbClr val="003359"/>
              </a:solidFill>
              <a:latin typeface="Arial" pitchFamily="18"/>
              <a:ea typeface="Lucida Sans Unicode" pitchFamily="2"/>
              <a:cs typeface="Lucida Sans Unicode" pitchFamily="2"/>
            </a:endParaRPr>
          </a:p>
          <a:p>
            <a:endParaRPr lang="en-US" sz="14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B8DAD4F-5512-4D89-A3B2-66C9CF0067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1E0D96-C242-4FB8-A002-062CA404C3CA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431800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F7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itchFamily="18"/>
                <a:ea typeface="Lucida Sans Unicode" pitchFamily="2"/>
                <a:cs typeface="Lucida Sans Unicode" pitchFamily="2"/>
              </a:rPr>
              <a:t>Outline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0DD6330-B0BF-47F8-93CB-12A91F6730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</p:spTree>
    <p:extLst>
      <p:ext uri="{BB962C8B-B14F-4D97-AF65-F5344CB8AC3E}">
        <p14:creationId xmlns:p14="http://schemas.microsoft.com/office/powerpoint/2010/main" val="173361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26796-BFAA-4E9F-AD51-1A557BC8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039EC-786E-47E2-B894-C00EC1D568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 hangingPunct="0">
              <a:lnSpc>
                <a:spcPct val="115000"/>
              </a:lnSpc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dirty="0">
                <a:latin typeface="Arial" pitchFamily="18"/>
                <a:ea typeface="Lucida Sans Unicode" pitchFamily="2"/>
                <a:cs typeface="Lucida Sans Unicode" pitchFamily="2"/>
              </a:rPr>
              <a:t>Results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B1A045-7FC0-4DF0-89EF-7C3B6B0E928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AEB3FE-8A9F-40D8-9F7F-84EADE4FF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014D8AA3-AEA3-41AC-B441-DA4F491A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" t="14477" r="2863" b="4257"/>
          <a:stretch/>
        </p:blipFill>
        <p:spPr>
          <a:xfrm>
            <a:off x="3526944" y="1074371"/>
            <a:ext cx="5225701" cy="2998415"/>
          </a:xfrm>
          <a:prstGeom prst="rect">
            <a:avLst/>
          </a:prstGeom>
        </p:spPr>
      </p:pic>
      <p:pic>
        <p:nvPicPr>
          <p:cNvPr id="22" name="Picture 21" descr="Text, table&#10;&#10;Description automatically generated">
            <a:extLst>
              <a:ext uri="{FF2B5EF4-FFF2-40B4-BE49-F238E27FC236}">
                <a16:creationId xmlns:a16="http://schemas.microsoft.com/office/drawing/2014/main" id="{5553B7BB-05E8-4654-B3F7-C6872EB70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0" y="1239255"/>
            <a:ext cx="3002369" cy="23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1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3C14F-3204-40C9-982D-5309AB70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E8FE22-DA42-4584-AB57-B454D02C62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CB6459-712D-4940-B005-0F65D27CEF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AF1219-1C78-4F8D-999C-C9F58A89C2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CEDA217-6437-4A85-83E8-B1C60A6BC194}"/>
              </a:ext>
            </a:extLst>
          </p:cNvPr>
          <p:cNvSpPr txBox="1">
            <a:spLocks/>
          </p:cNvSpPr>
          <p:nvPr/>
        </p:nvSpPr>
        <p:spPr>
          <a:xfrm>
            <a:off x="72472" y="1296193"/>
            <a:ext cx="875005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285750"/>
            <a:r>
              <a:rPr lang="de-DE" dirty="0"/>
              <a:t>Deep learning approaches show great results in DDoS attacks detection.</a:t>
            </a:r>
          </a:p>
          <a:p>
            <a:pPr marL="800100" lvl="1" indent="-285750"/>
            <a:r>
              <a:rPr lang="de-DE" dirty="0"/>
              <a:t>VGG16 model outperforms CNN-based state-of-the-art model.</a:t>
            </a:r>
          </a:p>
          <a:p>
            <a:pPr marL="800100" lvl="1" indent="-285750"/>
            <a:r>
              <a:rPr lang="en-US" dirty="0"/>
              <a:t>It is depicted by simulation results that the attacker can be identified and blocked.</a:t>
            </a:r>
            <a:endParaRPr lang="de-DE" dirty="0"/>
          </a:p>
          <a:p>
            <a:pPr marL="800100" lvl="1" indent="-285750"/>
            <a:endParaRPr lang="de-DE" dirty="0"/>
          </a:p>
          <a:p>
            <a:pPr marL="800100" lvl="1" indent="-285750"/>
            <a:r>
              <a:rPr lang="de-DE" dirty="0"/>
              <a:t>Using other pre-trained models, for example, VGG19, AlexNet, and ResNet50.</a:t>
            </a:r>
          </a:p>
          <a:p>
            <a:pPr marL="800100" lvl="1" indent="-285750"/>
            <a:r>
              <a:rPr lang="de-DE" dirty="0"/>
              <a:t>Combine two or more deep learning approaches.</a:t>
            </a:r>
          </a:p>
          <a:p>
            <a:pPr marL="800100" lvl="1" indent="-285750"/>
            <a:r>
              <a:rPr lang="de-DE" dirty="0"/>
              <a:t>Investigate the possibility to detect simultaneous DDoS attacks.</a:t>
            </a:r>
          </a:p>
        </p:txBody>
      </p:sp>
    </p:spTree>
    <p:extLst>
      <p:ext uri="{BB962C8B-B14F-4D97-AF65-F5344CB8AC3E}">
        <p14:creationId xmlns:p14="http://schemas.microsoft.com/office/powerpoint/2010/main" val="3606518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58831-4D2E-4F22-9A15-95B21386EC8C}"/>
              </a:ext>
            </a:extLst>
          </p:cNvPr>
          <p:cNvSpPr txBox="1"/>
          <p:nvPr/>
        </p:nvSpPr>
        <p:spPr>
          <a:xfrm>
            <a:off x="431800" y="684492"/>
            <a:ext cx="7840800" cy="3584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  <a:hlinkClick r:id="rId3"/>
              </a:rPr>
              <a:t>- https://www.merkleinc.com/blog/dispelling-myths-deep-learning-vs-machine-learning</a:t>
            </a:r>
            <a:endParaRPr lang="en-US" sz="1000" b="1" spc="-5" dirty="0">
              <a:solidFill>
                <a:srgbClr val="003358"/>
              </a:solidFill>
              <a:latin typeface="Arial"/>
              <a:cs typeface="Arial"/>
            </a:endParaRP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- A. Pradhan and R. Mathew, “Solutions to vulnerabilities and threats in software defined networking (SDN),” Procedia Computer Science, vol. 171, pp. 2581–2589, 2020. [Online]. Available: https://doi.org/10.1016/j.procs.2020.04.280</a:t>
            </a: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- N. Katta, O.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Alipourfard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, J. Rexford, and D. Walker, “Infinite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CacheFlow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 in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softwaredefined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 networks.” ACM, Aug. 2014. [Online].    - I. E. F. Tulio A.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Pascoal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, Yuri G.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Dantas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 and V. Nigam, “Slow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tcam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 exhaustion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ddos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 attack,” May 2017. [Online]. </a:t>
            </a: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-Y. Zhou, K. Chen, J. Zhang, J.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Leng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, and Y. Tang, “Exploiting the vulnerability of flow table overflow in software-defined network: Attack model, evaluation, and defense,” Security and Communication Networks, vol. 2018, pp. 1–15, 2018. [Online]. </a:t>
            </a: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- S. Ali, M. K. -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Alvi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, S.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Faizullah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, M. A. Khan, A.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Alshanqiti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, and I. Khan, “Detecting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ddos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 attack on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sdn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 due to vulnerabilities in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openflow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,” in 2019 International Conference on Advances in the Emerging Computing Technologies (AECT), 2020 .</a:t>
            </a: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- G. </a:t>
            </a:r>
            <a:r>
              <a:rPr lang="en-US" sz="1000" b="1" spc="-5" dirty="0" err="1">
                <a:solidFill>
                  <a:srgbClr val="003358"/>
                </a:solidFill>
                <a:latin typeface="Arial"/>
                <a:cs typeface="Arial"/>
              </a:rPr>
              <a:t>Pujolle</a:t>
            </a: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, in Software Networks : Virtualization, SDN, 5G, and Security, vol. 1, 2020.</a:t>
            </a:r>
          </a:p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000" b="1" spc="-5" dirty="0">
                <a:solidFill>
                  <a:srgbClr val="003358"/>
                </a:solidFill>
                <a:latin typeface="Arial"/>
                <a:cs typeface="Arial"/>
              </a:rPr>
              <a:t>- D. P. A. Brij B. Gupta, Gregorio Martinez Perez and D. Gupta, in Handbook of Computer Networks and Cyber Security, 2020.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589C6BD-5230-47D3-A640-FA7307346CFB}"/>
              </a:ext>
            </a:extLst>
          </p:cNvPr>
          <p:cNvSpPr txBox="1">
            <a:spLocks/>
          </p:cNvSpPr>
          <p:nvPr/>
        </p:nvSpPr>
        <p:spPr>
          <a:xfrm>
            <a:off x="431800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F7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7160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DF36AE-659A-4ECB-93CD-3C4172510B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A3450C8-2512-46CD-B747-84745158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Thank You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2CFFBD-5E59-4C42-A617-9F78405413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20DA36-58D5-4EDD-A15A-84D3C82A39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6960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8C9B7953-2156-4803-A557-CA77BC02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4" y="196306"/>
            <a:ext cx="7904830" cy="39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07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972441-EB2C-4D6B-BDB4-50AE62F7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45" y="454708"/>
            <a:ext cx="6206489" cy="3297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2B2D-25E3-472A-932B-A5808A2516BB}"/>
              </a:ext>
            </a:extLst>
          </p:cNvPr>
          <p:cNvSpPr txBox="1"/>
          <p:nvPr/>
        </p:nvSpPr>
        <p:spPr>
          <a:xfrm>
            <a:off x="1402625" y="3905794"/>
            <a:ext cx="6206489" cy="857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050" b="0" i="1" dirty="0">
                <a:solidFill>
                  <a:srgbClr val="000000"/>
                </a:solidFill>
                <a:effectLst/>
                <a:latin typeface="Utopia-Regular"/>
              </a:rPr>
              <a:t>D. P. A. Brij B. Gupta, Gregorio Martinez Perez and D. Gupta, in 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Utopia-Italic"/>
              </a:rPr>
              <a:t>Handbook of Computer Networks and Cyber Security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Utopia-Regular"/>
              </a:rPr>
              <a:t>, 2020.</a:t>
            </a:r>
            <a:r>
              <a:rPr lang="en-US" sz="1100" i="1" dirty="0"/>
              <a:t> </a:t>
            </a:r>
            <a:br>
              <a:rPr lang="en-US" sz="1100" i="1" dirty="0"/>
            </a:br>
            <a:endParaRPr lang="en-US" sz="1000" b="1" i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98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22B2D-25E3-472A-932B-A5808A2516BB}"/>
              </a:ext>
            </a:extLst>
          </p:cNvPr>
          <p:cNvSpPr txBox="1"/>
          <p:nvPr/>
        </p:nvSpPr>
        <p:spPr>
          <a:xfrm>
            <a:off x="1402625" y="3905794"/>
            <a:ext cx="6206489" cy="551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2300"/>
              </a:lnSpc>
              <a:spcBef>
                <a:spcPts val="480"/>
              </a:spcBef>
            </a:pPr>
            <a:r>
              <a:rPr lang="en-US" sz="1200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Krizhevsky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Sutskever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I, Hinton GE (2012)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Imagenet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classification with deep convolutional neural networks.</a:t>
            </a:r>
            <a:endParaRPr lang="en-US" sz="1000" b="1" i="1" spc="-5" dirty="0">
              <a:solidFill>
                <a:srgbClr val="003358"/>
              </a:solidFill>
              <a:latin typeface="Arial"/>
              <a:cs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F5C8D8F-D266-4E5C-A687-002CCBFF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4321"/>
            <a:ext cx="9144000" cy="12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60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5" name="Picture 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F993BBED-9AA7-4899-B479-75F0F979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61" y="189106"/>
            <a:ext cx="6634637" cy="43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7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D504630-F982-4ABA-ABC5-212C0E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6" y="2109723"/>
            <a:ext cx="729716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69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91EE288-E97C-4527-AFCD-769694FD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93" y="624393"/>
            <a:ext cx="6481864" cy="36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9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C2A2FF-3B5D-4A03-B8A6-C988092C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2B8CE-122F-48FF-9978-0236DD4053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What?, How?, Why?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018B90-1D61-4B03-BFFA-C1E6C39900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E00D43D-DA48-4DCF-9732-1398E1E892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6549" y="0"/>
            <a:ext cx="8101013" cy="808038"/>
          </a:xfrm>
        </p:spPr>
        <p:txBody>
          <a:bodyPr/>
          <a:lstStyle/>
          <a:p>
            <a:r>
              <a:rPr lang="de-DE" sz="3200" b="1" i="0" u="none" strike="noStrike" baseline="0" dirty="0">
                <a:ln>
                  <a:noFill/>
                </a:ln>
                <a:solidFill>
                  <a:srgbClr val="FF7900"/>
                </a:solidFill>
                <a:latin typeface="Arial" pitchFamily="18"/>
                <a:ea typeface="Lucida Sans Unicode" pitchFamily="2"/>
                <a:cs typeface="Lucida Sans Unicode" pitchFamily="2"/>
              </a:rPr>
              <a:t>Software-Defined Networking (SDN)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38EFF58-7C73-40F2-9F53-6330309EC678}"/>
              </a:ext>
            </a:extLst>
          </p:cNvPr>
          <p:cNvSpPr txBox="1">
            <a:spLocks/>
          </p:cNvSpPr>
          <p:nvPr/>
        </p:nvSpPr>
        <p:spPr>
          <a:xfrm>
            <a:off x="274643" y="1721976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Traditional Networks vs SDN Networks</a:t>
            </a:r>
          </a:p>
          <a:p>
            <a:endParaRPr lang="de-DE" dirty="0"/>
          </a:p>
          <a:p>
            <a:r>
              <a:rPr lang="de-DE" dirty="0"/>
              <a:t>	- Management and Auto.</a:t>
            </a:r>
          </a:p>
          <a:p>
            <a:r>
              <a:rPr lang="de-DE" dirty="0"/>
              <a:t>	- Troubleshooting</a:t>
            </a:r>
          </a:p>
          <a:p>
            <a:r>
              <a:rPr lang="de-DE" dirty="0"/>
              <a:t>	- Vendor-dependency</a:t>
            </a:r>
          </a:p>
          <a:p>
            <a:r>
              <a:rPr lang="de-DE" dirty="0"/>
              <a:t>	- Attacks</a:t>
            </a:r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068C144-2645-48E7-9CF0-21544C2A451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  <p:pic>
        <p:nvPicPr>
          <p:cNvPr id="11" name="Picture Placeholder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3DFE8E-35D9-403E-B003-2F2ED0C0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8" b="3378"/>
          <a:stretch>
            <a:fillRect/>
          </a:stretch>
        </p:blipFill>
        <p:spPr>
          <a:xfrm>
            <a:off x="5031107" y="599101"/>
            <a:ext cx="3501706" cy="22457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pic>
        <p:nvPicPr>
          <p:cNvPr id="13" name="Picture Placeholder 23" descr="Diagram&#10;&#10;Description automatically generated">
            <a:extLst>
              <a:ext uri="{FF2B5EF4-FFF2-40B4-BE49-F238E27FC236}">
                <a16:creationId xmlns:a16="http://schemas.microsoft.com/office/drawing/2014/main" id="{D341DEFC-D7C9-4FC1-86E7-CA497EB72AD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3378" b="3378"/>
          <a:stretch>
            <a:fillRect/>
          </a:stretch>
        </p:blipFill>
        <p:spPr>
          <a:xfrm>
            <a:off x="5196412" y="2437790"/>
            <a:ext cx="3241150" cy="2078647"/>
          </a:xfrm>
        </p:spPr>
      </p:pic>
    </p:spTree>
    <p:extLst>
      <p:ext uri="{BB962C8B-B14F-4D97-AF65-F5344CB8AC3E}">
        <p14:creationId xmlns:p14="http://schemas.microsoft.com/office/powerpoint/2010/main" val="501885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09489C-2F7B-46D6-88D3-9E726CFF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27" y="186269"/>
            <a:ext cx="5640008" cy="421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59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6DB035-5257-4A1C-BDCD-89CE882FB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11" y="189106"/>
            <a:ext cx="5963378" cy="42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05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CADE1-5474-4BD0-AC05-00814052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53" y="505838"/>
            <a:ext cx="5778514" cy="350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9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49C30-941B-4F23-9FE7-12F75B99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43" y="1450894"/>
            <a:ext cx="3638602" cy="2082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16A3EF-07D7-4FAC-94A0-B0F0576EE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462" y="1169676"/>
            <a:ext cx="4621180" cy="26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93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8FB71-D7BD-4171-ACB5-F0536CD5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5" y="1123748"/>
            <a:ext cx="8564170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67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F853908-D92B-47AE-82E8-CADE0112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1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56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310973-A739-444A-9AD9-37C6D9C1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117" y="0"/>
            <a:ext cx="2435765" cy="44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16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F09FD5A-03F1-4A00-B9FE-830A8DBFA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60" y="34599"/>
            <a:ext cx="5277428" cy="43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161171-7810-4539-B123-75C415BED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6" y="577151"/>
            <a:ext cx="7285323" cy="37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15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7E8F6-F9AB-4C99-BA6D-8AD9AC87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3FD91-609F-41C6-BCE4-F75E13957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/>
            <a:r>
              <a:rPr lang="en-US" sz="1000" b="1" kern="0"/>
              <a:t>Master Thesis Defense</a:t>
            </a:r>
            <a:endParaRPr lang="en-US" sz="1000" b="1" kern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88F16CA-769C-4B2D-84E2-2E4DAFFB59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E789F-32D8-4369-8715-B19DFAC8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342" y="99885"/>
            <a:ext cx="3087587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3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67803-F0F1-4E57-9639-4E0BD790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0" name="Picture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7B0C17D2-8D60-4ACA-A3FB-868969F95D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431800" y="1455738"/>
            <a:ext cx="3678237" cy="2760841"/>
          </a:xfr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9A6815C-D05B-444B-B026-4A05EC1A3D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352E238-EF77-4DBE-B079-027A77EED4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6549" y="0"/>
            <a:ext cx="8101013" cy="808038"/>
          </a:xfrm>
        </p:spPr>
        <p:txBody>
          <a:bodyPr/>
          <a:lstStyle/>
          <a:p>
            <a:r>
              <a:rPr lang="de-DE" sz="3200" b="1" i="0" u="none" strike="noStrike" baseline="0" dirty="0">
                <a:ln>
                  <a:noFill/>
                </a:ln>
                <a:solidFill>
                  <a:srgbClr val="FF7900"/>
                </a:solidFill>
                <a:latin typeface="Arial" pitchFamily="18"/>
                <a:ea typeface="Lucida Sans Unicode" pitchFamily="2"/>
                <a:cs typeface="Lucida Sans Unicode" pitchFamily="2"/>
              </a:rPr>
              <a:t>Software-Defined Networking (SDN)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5FCAC34-84DC-4CF7-A0CC-8F7F7DF9C4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800" y="808038"/>
            <a:ext cx="8101013" cy="647700"/>
          </a:xfrm>
        </p:spPr>
        <p:txBody>
          <a:bodyPr/>
          <a:lstStyle/>
          <a:p>
            <a:r>
              <a:rPr lang="de-DE" dirty="0"/>
              <a:t>SDN Layers and Distributed SDN controllers</a:t>
            </a:r>
            <a:endParaRPr lang="en-US" dirty="0"/>
          </a:p>
        </p:txBody>
      </p:sp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3EC17218-66D6-4149-A886-891E6F91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5725"/>
            <a:ext cx="4237016" cy="2406741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E8737F3-3ECF-45E7-A91A-D14C609612A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</p:spTree>
    <p:extLst>
      <p:ext uri="{BB962C8B-B14F-4D97-AF65-F5344CB8AC3E}">
        <p14:creationId xmlns:p14="http://schemas.microsoft.com/office/powerpoint/2010/main" val="23379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3DD4F4-3699-4193-AFBA-AFB0DFB4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083FA9-7C11-B04D-BE6F-500EF6F49D2A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C1CBF8-6652-479B-8F89-60B4CC51963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b="1"/>
              <a:t>Intermediate presentation , Master Thesis</a:t>
            </a:r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FF8EE2B-D78A-40E3-81A6-D150AC1894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18B2D0-9C2A-48A8-8710-DD54C593327B}" type="datetime1">
              <a:rPr lang="de-DE" smtClean="0"/>
              <a:pPr>
                <a:spcAft>
                  <a:spcPts val="600"/>
                </a:spcAft>
              </a:pPr>
              <a:t>09.06.2021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E56B5B-20E5-4D86-AAA3-A859147C95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200" y="52579"/>
            <a:ext cx="8078788" cy="822326"/>
          </a:xfrm>
        </p:spPr>
        <p:txBody>
          <a:bodyPr anchor="ctr">
            <a:normAutofit/>
          </a:bodyPr>
          <a:lstStyle/>
          <a:p>
            <a:r>
              <a:rPr lang="en-US" dirty="0"/>
              <a:t>Taxonomy of </a:t>
            </a:r>
            <a:r>
              <a:rPr lang="en-US" dirty="0" err="1"/>
              <a:t>sdn</a:t>
            </a:r>
            <a:r>
              <a:rPr lang="en-US" dirty="0"/>
              <a:t> attacks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50DDC26-EA37-44D3-B065-0D4C3F02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78" y="707923"/>
            <a:ext cx="3452894" cy="3808514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71EFB17B-6EE1-45AD-9398-A49288924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256" y="835034"/>
            <a:ext cx="4110078" cy="36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0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82B43-431A-4E73-AF8A-21911EA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9358BD-2373-4D3E-9153-6FE3936F1F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821BE51-FF1D-48C0-90B1-B884F88025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800" y="808038"/>
            <a:ext cx="8101013" cy="647700"/>
          </a:xfrm>
        </p:spPr>
        <p:txBody>
          <a:bodyPr/>
          <a:lstStyle/>
          <a:p>
            <a:r>
              <a:rPr lang="de-DE" dirty="0"/>
              <a:t>Definitions and Tools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8B8693E-A1D7-4DEC-8F52-ADC2A76FE6C8}"/>
              </a:ext>
            </a:extLst>
          </p:cNvPr>
          <p:cNvSpPr txBox="1">
            <a:spLocks/>
          </p:cNvSpPr>
          <p:nvPr/>
        </p:nvSpPr>
        <p:spPr>
          <a:xfrm>
            <a:off x="611204" y="1787524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Definitions</a:t>
            </a:r>
          </a:p>
          <a:p>
            <a:pPr marL="800100" lvl="1" indent="-285750"/>
            <a:r>
              <a:rPr lang="de-DE" sz="1600" dirty="0"/>
              <a:t>DoS</a:t>
            </a:r>
          </a:p>
          <a:p>
            <a:pPr marL="800100" lvl="1" indent="-285750"/>
            <a:r>
              <a:rPr lang="de-DE" sz="1600" dirty="0"/>
              <a:t>Zombie</a:t>
            </a:r>
          </a:p>
          <a:p>
            <a:pPr marL="800100" lvl="1" indent="-285750"/>
            <a:r>
              <a:rPr lang="de-DE" sz="1600" dirty="0"/>
              <a:t>Botnet</a:t>
            </a:r>
          </a:p>
          <a:p>
            <a:pPr marL="0" lvl="1" indent="0">
              <a:buNone/>
            </a:pPr>
            <a:r>
              <a:rPr lang="de-DE" b="1" dirty="0"/>
              <a:t>Tools</a:t>
            </a:r>
          </a:p>
          <a:p>
            <a:pPr marL="800100" lvl="1" indent="-285750"/>
            <a:r>
              <a:rPr lang="en-US" sz="1600" dirty="0"/>
              <a:t>GUI tools like LOIC and HOIC</a:t>
            </a:r>
          </a:p>
          <a:p>
            <a:pPr marL="800100" lvl="1" indent="-285750"/>
            <a:r>
              <a:rPr lang="en-US" sz="1600" dirty="0"/>
              <a:t>CLI tools like hping3, </a:t>
            </a:r>
            <a:r>
              <a:rPr lang="en-US" sz="1600" dirty="0" err="1"/>
              <a:t>Scapy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B81F9A4-DEFA-47D1-9918-A5C93A4D500F}"/>
              </a:ext>
            </a:extLst>
          </p:cNvPr>
          <p:cNvSpPr txBox="1">
            <a:spLocks/>
          </p:cNvSpPr>
          <p:nvPr/>
        </p:nvSpPr>
        <p:spPr>
          <a:xfrm>
            <a:off x="336549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F7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Distributed Denial-of-Service (DDoS)</a:t>
            </a:r>
          </a:p>
        </p:txBody>
      </p:sp>
      <p:pic>
        <p:nvPicPr>
          <p:cNvPr id="6" name="Picture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AD9F29AB-79DF-465C-A023-0B63FFB7AD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710" b="1710"/>
          <a:stretch>
            <a:fillRect/>
          </a:stretch>
        </p:blipFill>
        <p:spPr/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3136C02-299E-42A3-B54D-9226922FA1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</p:spTree>
    <p:extLst>
      <p:ext uri="{BB962C8B-B14F-4D97-AF65-F5344CB8AC3E}">
        <p14:creationId xmlns:p14="http://schemas.microsoft.com/office/powerpoint/2010/main" val="230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82B43-431A-4E73-AF8A-21911EA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9358BD-2373-4D3E-9153-6FE3936F1F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821BE51-FF1D-48C0-90B1-B884F88025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800" y="808038"/>
            <a:ext cx="8101013" cy="647700"/>
          </a:xfrm>
        </p:spPr>
        <p:txBody>
          <a:bodyPr/>
          <a:lstStyle/>
          <a:p>
            <a:r>
              <a:rPr lang="de-DE" dirty="0"/>
              <a:t>Attacks classifications and examples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B81F9A4-DEFA-47D1-9918-A5C93A4D500F}"/>
              </a:ext>
            </a:extLst>
          </p:cNvPr>
          <p:cNvSpPr txBox="1">
            <a:spLocks/>
          </p:cNvSpPr>
          <p:nvPr/>
        </p:nvSpPr>
        <p:spPr>
          <a:xfrm>
            <a:off x="336549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F7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Distributed Denial-of-Service (DDoS)</a:t>
            </a:r>
          </a:p>
        </p:txBody>
      </p:sp>
      <p:pic>
        <p:nvPicPr>
          <p:cNvPr id="9" name="Picture Placeholder 8" descr="Chart, pie chart&#10;&#10;Description automatically generated">
            <a:extLst>
              <a:ext uri="{FF2B5EF4-FFF2-40B4-BE49-F238E27FC236}">
                <a16:creationId xmlns:a16="http://schemas.microsoft.com/office/drawing/2014/main" id="{DDE20B53-E717-4411-9EBA-493641932FC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446" b="446"/>
          <a:stretch/>
        </p:blipFill>
        <p:spPr>
          <a:xfrm>
            <a:off x="4716462" y="1420524"/>
            <a:ext cx="4093004" cy="2833976"/>
          </a:xfr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FA4DE1E-4B9C-4162-8780-84CF4FB97BA7}"/>
              </a:ext>
            </a:extLst>
          </p:cNvPr>
          <p:cNvSpPr txBox="1">
            <a:spLocks/>
          </p:cNvSpPr>
          <p:nvPr/>
        </p:nvSpPr>
        <p:spPr>
          <a:xfrm>
            <a:off x="550282" y="1616076"/>
            <a:ext cx="4047699" cy="2551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Classifications: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L3/L7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Direct/Indirect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Flooding/Vulnerability</a:t>
            </a:r>
            <a:endParaRPr lang="de-DE" sz="1400" b="1" dirty="0"/>
          </a:p>
          <a:p>
            <a:r>
              <a:rPr lang="de-DE" b="1" dirty="0"/>
              <a:t>Examples: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en-US" sz="1400" dirty="0"/>
              <a:t>AWS DDoS Attack in 2020 (2.3 </a:t>
            </a:r>
            <a:r>
              <a:rPr lang="en-US" sz="1400" dirty="0" err="1"/>
              <a:t>Tbps</a:t>
            </a:r>
            <a:r>
              <a:rPr lang="en-US" sz="1400" dirty="0"/>
              <a:t>)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Lieferando.de DDoS attack in 2020</a:t>
            </a:r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C18869E6-4F71-4DCF-86C3-ED189EF7781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</p:spTree>
    <p:extLst>
      <p:ext uri="{BB962C8B-B14F-4D97-AF65-F5344CB8AC3E}">
        <p14:creationId xmlns:p14="http://schemas.microsoft.com/office/powerpoint/2010/main" val="148823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82B43-431A-4E73-AF8A-21911EA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9358BD-2373-4D3E-9153-6FE3936F1F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821BE51-FF1D-48C0-90B1-B884F88025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800" y="808038"/>
            <a:ext cx="8101013" cy="647700"/>
          </a:xfrm>
        </p:spPr>
        <p:txBody>
          <a:bodyPr/>
          <a:lstStyle/>
          <a:p>
            <a:r>
              <a:rPr lang="de-DE" dirty="0"/>
              <a:t>Why?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B81F9A4-DEFA-47D1-9918-A5C93A4D500F}"/>
              </a:ext>
            </a:extLst>
          </p:cNvPr>
          <p:cNvSpPr txBox="1">
            <a:spLocks/>
          </p:cNvSpPr>
          <p:nvPr/>
        </p:nvSpPr>
        <p:spPr>
          <a:xfrm>
            <a:off x="336549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F7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Deep learning vs Machine learning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FA4DE1E-4B9C-4162-8780-84CF4FB97BA7}"/>
              </a:ext>
            </a:extLst>
          </p:cNvPr>
          <p:cNvSpPr txBox="1">
            <a:spLocks/>
          </p:cNvSpPr>
          <p:nvPr/>
        </p:nvSpPr>
        <p:spPr>
          <a:xfrm>
            <a:off x="550282" y="1616076"/>
            <a:ext cx="4166180" cy="13735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Data :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Type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Size</a:t>
            </a:r>
          </a:p>
          <a:p>
            <a:pPr marL="685800" indent="-228600">
              <a:buFont typeface="Arial" panose="020B0604020202020204" pitchFamily="34" charset="0"/>
              <a:buChar char="•"/>
            </a:pPr>
            <a:r>
              <a:rPr lang="de-DE" sz="1400" dirty="0"/>
              <a:t>Complexity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B27E12E-BCE6-4386-8610-2209AF97C54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706750E-B969-484D-AB9B-A79D7668F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60" y="1081362"/>
            <a:ext cx="6174990" cy="30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7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82B43-431A-4E73-AF8A-21911EA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3FA9-7C11-B04D-BE6F-500EF6F49D2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9358BD-2373-4D3E-9153-6FE3936F1F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18B2D0-9C2A-48A8-8710-DD54C593327B}" type="datetime1">
              <a:rPr lang="de-DE" smtClean="0"/>
              <a:t>09.06.2021</a:t>
            </a:fld>
            <a:endParaRPr lang="de-DE" sz="60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821BE51-FF1D-48C0-90B1-B884F88025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800" y="808038"/>
            <a:ext cx="8101013" cy="647700"/>
          </a:xfrm>
        </p:spPr>
        <p:txBody>
          <a:bodyPr/>
          <a:lstStyle/>
          <a:p>
            <a:r>
              <a:rPr lang="de-DE" dirty="0"/>
              <a:t>Why?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B81F9A4-DEFA-47D1-9918-A5C93A4D500F}"/>
              </a:ext>
            </a:extLst>
          </p:cNvPr>
          <p:cNvSpPr txBox="1">
            <a:spLocks/>
          </p:cNvSpPr>
          <p:nvPr/>
        </p:nvSpPr>
        <p:spPr>
          <a:xfrm>
            <a:off x="336549" y="0"/>
            <a:ext cx="8101013" cy="808038"/>
          </a:xfrm>
          <a:prstGeom prst="rect">
            <a:avLst/>
          </a:prstGeom>
        </p:spPr>
        <p:txBody>
          <a:bodyPr lIns="0" t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F7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Convolutional Neural Networks (CNN)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FA4DE1E-4B9C-4162-8780-84CF4FB97BA7}"/>
              </a:ext>
            </a:extLst>
          </p:cNvPr>
          <p:cNvSpPr txBox="1">
            <a:spLocks/>
          </p:cNvSpPr>
          <p:nvPr/>
        </p:nvSpPr>
        <p:spPr>
          <a:xfrm>
            <a:off x="431800" y="1216863"/>
            <a:ext cx="4166180" cy="27808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ts val="23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rgbClr val="00335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100" b="1" dirty="0"/>
              <a:t>Features:</a:t>
            </a:r>
          </a:p>
          <a:p>
            <a:pPr marL="6858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Parameter sharing</a:t>
            </a:r>
          </a:p>
          <a:p>
            <a:pPr marL="6858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Local connectivity</a:t>
            </a:r>
          </a:p>
          <a:p>
            <a:pPr>
              <a:lnSpc>
                <a:spcPct val="100000"/>
              </a:lnSpc>
            </a:pPr>
            <a:r>
              <a:rPr lang="de-DE" sz="1100" b="1" dirty="0"/>
              <a:t>Advantages:</a:t>
            </a:r>
          </a:p>
          <a:p>
            <a:pPr marL="6858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High performance with image datasets</a:t>
            </a:r>
          </a:p>
          <a:p>
            <a:pPr marL="6858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Pre-trained models (ResNet, VGG, ...)</a:t>
            </a:r>
            <a:endParaRPr lang="de-DE" sz="1100" dirty="0"/>
          </a:p>
          <a:p>
            <a:pPr>
              <a:lnSpc>
                <a:spcPct val="100000"/>
              </a:lnSpc>
            </a:pPr>
            <a:r>
              <a:rPr lang="de-DE" sz="1100" b="1" dirty="0"/>
              <a:t>Disadvantges:</a:t>
            </a:r>
          </a:p>
          <a:p>
            <a:pPr marL="6858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labeled data is needed</a:t>
            </a:r>
          </a:p>
          <a:p>
            <a:r>
              <a:rPr lang="de-DE" sz="1200" b="1" dirty="0"/>
              <a:t>Applications:</a:t>
            </a:r>
          </a:p>
          <a:p>
            <a:pPr marL="6858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Diabetic Retinopathy (retina disease)</a:t>
            </a:r>
          </a:p>
          <a:p>
            <a:pPr marL="6858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MELANOMA  (skin cancer)</a:t>
            </a:r>
          </a:p>
          <a:p>
            <a:pPr marL="6858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PNEUMONIA (lung inflammation)</a:t>
            </a:r>
            <a:endParaRPr lang="de-DE" sz="1100" b="1" dirty="0"/>
          </a:p>
          <a:p>
            <a:pPr>
              <a:lnSpc>
                <a:spcPct val="100000"/>
              </a:lnSpc>
            </a:pPr>
            <a:endParaRPr lang="de-DE" sz="1100" dirty="0"/>
          </a:p>
          <a:p>
            <a:pPr>
              <a:lnSpc>
                <a:spcPct val="100000"/>
              </a:lnSpc>
            </a:pPr>
            <a:r>
              <a:rPr lang="de-DE" sz="1100" dirty="0"/>
              <a:t>	</a:t>
            </a:r>
          </a:p>
          <a:p>
            <a:pPr>
              <a:lnSpc>
                <a:spcPct val="100000"/>
              </a:lnSpc>
            </a:pPr>
            <a:endParaRPr lang="de-DE" sz="1100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50FFF64-C754-4B4E-A582-12029BB73F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339974" y="4679757"/>
            <a:ext cx="4500563" cy="274637"/>
          </a:xfrm>
        </p:spPr>
        <p:txBody>
          <a:bodyPr/>
          <a:lstStyle/>
          <a:p>
            <a:pPr algn="ctr"/>
            <a:r>
              <a:rPr lang="en-US" sz="1000" b="1" kern="0" dirty="0"/>
              <a:t>Master Thesis Defense</a:t>
            </a:r>
          </a:p>
        </p:txBody>
      </p:sp>
      <p:pic>
        <p:nvPicPr>
          <p:cNvPr id="11" name="Picture Placeholder 5" descr="A picture containing pink, different, colorful, old&#10;&#10;Description automatically generated">
            <a:extLst>
              <a:ext uri="{FF2B5EF4-FFF2-40B4-BE49-F238E27FC236}">
                <a16:creationId xmlns:a16="http://schemas.microsoft.com/office/drawing/2014/main" id="{69B541E7-7D9A-4135-84A8-7C326197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5" b="1905"/>
          <a:stretch>
            <a:fillRect/>
          </a:stretch>
        </p:blipFill>
        <p:spPr>
          <a:xfrm>
            <a:off x="4597980" y="2373361"/>
            <a:ext cx="3326439" cy="213334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0714C41-610C-44E3-A732-E9504780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55" y="707444"/>
            <a:ext cx="4633207" cy="15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33247"/>
      </p:ext>
    </p:extLst>
  </p:cSld>
  <p:clrMapOvr>
    <a:masterClrMapping/>
  </p:clrMapOvr>
</p:sld>
</file>

<file path=ppt/theme/theme1.xml><?xml version="1.0" encoding="utf-8"?>
<a:theme xmlns:a="http://schemas.openxmlformats.org/drawingml/2006/main" name="KN-Design4PowerPoint">
  <a:themeElements>
    <a:clrScheme name="TU Ilmenau">
      <a:dk1>
        <a:srgbClr val="004479"/>
      </a:dk1>
      <a:lt1>
        <a:srgbClr val="FFFFFF"/>
      </a:lt1>
      <a:dk2>
        <a:srgbClr val="003358"/>
      </a:dk2>
      <a:lt2>
        <a:srgbClr val="E7E6E6"/>
      </a:lt2>
      <a:accent1>
        <a:srgbClr val="FF7C00"/>
      </a:accent1>
      <a:accent2>
        <a:srgbClr val="22B5E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3358"/>
      </a:hlink>
      <a:folHlink>
        <a:srgbClr val="7979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algn="l">
          <a:lnSpc>
            <a:spcPts val="2300"/>
          </a:lnSpc>
          <a:spcBef>
            <a:spcPts val="480"/>
          </a:spcBef>
          <a:defRPr sz="1600" b="1" spc="-5" dirty="0">
            <a:solidFill>
              <a:srgbClr val="003358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N-Design4PowerPoint" id="{DF86F083-54CD-4AE9-8611-96442BE28BC7}" vid="{B4611F5F-0399-4BC3-BF04-A9B69FD3B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KN-Design4PowerPoint</Template>
  <TotalTime>2031</TotalTime>
  <Words>1230</Words>
  <Application>Microsoft Office PowerPoint</Application>
  <PresentationFormat>On-screen Show (16:9)</PresentationFormat>
  <Paragraphs>317</Paragraphs>
  <Slides>39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Arial</vt:lpstr>
      <vt:lpstr>Calibri</vt:lpstr>
      <vt:lpstr>charter</vt:lpstr>
      <vt:lpstr>Georgia</vt:lpstr>
      <vt:lpstr>Helvetica Neue</vt:lpstr>
      <vt:lpstr>Linux Biolinum G</vt:lpstr>
      <vt:lpstr>Utopia-Italic</vt:lpstr>
      <vt:lpstr>Utopia-Regular</vt:lpstr>
      <vt:lpstr>Wingdings</vt:lpstr>
      <vt:lpstr>KN-Design4PowerPoint</vt:lpstr>
      <vt:lpstr>PowerPoint Presentation</vt:lpstr>
      <vt:lpstr>PowerPoint Presentation</vt:lpstr>
      <vt:lpstr>PowerPoint Presentation</vt:lpstr>
      <vt:lpstr>PowerPoint Presentation</vt:lpstr>
      <vt:lpstr>Taxonomy of sdn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mamdouh-elsayed-abdelalem.muhammad</dc:creator>
  <cp:lastModifiedBy>mamdouh-elsayed-abdelalem.muhammad</cp:lastModifiedBy>
  <cp:revision>54</cp:revision>
  <dcterms:created xsi:type="dcterms:W3CDTF">2021-02-09T21:08:41Z</dcterms:created>
  <dcterms:modified xsi:type="dcterms:W3CDTF">2021-06-09T13:02:06Z</dcterms:modified>
</cp:coreProperties>
</file>